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693400"/>
  <p:notesSz cx="6858000" cy="9144000"/>
  <p:embeddedFontLst>
    <p:embeddedFont>
      <p:font typeface="Garamond Bold" charset="1" panose="02020804030307010803"/>
      <p:regular r:id="rId12"/>
    </p:embeddedFont>
    <p:embeddedFont>
      <p:font typeface="Arial Bold" charset="1" panose="020B0704020202020204"/>
      <p:regular r:id="rId13"/>
    </p:embeddedFont>
    <p:embeddedFont>
      <p:font typeface="Arial" charset="1" panose="020B0604020202020204"/>
      <p:regular r:id="rId14"/>
    </p:embeddedFont>
    <p:embeddedFont>
      <p:font typeface="Times New Roman MT Bold" charset="1" panose="02030802070405020303"/>
      <p:regular r:id="rId15"/>
    </p:embeddedFont>
    <p:embeddedFont>
      <p:font typeface="Arimo Bold" charset="1" panose="020B0704020202020204"/>
      <p:regular r:id="rId16"/>
    </p:embeddedFont>
    <p:embeddedFont>
      <p:font typeface="Arimo" charset="1" panose="020B0604020202020204"/>
      <p:regular r:id="rId17"/>
    </p:embeddedFont>
    <p:embeddedFont>
      <p:font typeface="Calibri (MS)" charset="1" panose="020F0502020204030204"/>
      <p:regular r:id="rId18"/>
    </p:embeddedFont>
    <p:embeddedFont>
      <p:font typeface="Times New Roman MT" charset="1" panose="02030502070405020303"/>
      <p:regular r:id="rId19"/>
    </p:embeddedFont>
    <p:embeddedFont>
      <p:font typeface="Garamond" charset="1" panose="02020404030301010803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png" Type="http://schemas.openxmlformats.org/officeDocument/2006/relationships/image"/><Relationship Id="rId12" Target="../media/image16.png" Type="http://schemas.openxmlformats.org/officeDocument/2006/relationships/image"/><Relationship Id="rId13" Target="../media/image17.png" Type="http://schemas.openxmlformats.org/officeDocument/2006/relationships/image"/><Relationship Id="rId14" Target="../media/image18.png" Type="http://schemas.openxmlformats.org/officeDocument/2006/relationships/image"/><Relationship Id="rId15" Target="../media/image19.png" Type="http://schemas.openxmlformats.org/officeDocument/2006/relationships/image"/><Relationship Id="rId16" Target="../media/image20.png" Type="http://schemas.openxmlformats.org/officeDocument/2006/relationships/image"/><Relationship Id="rId17" Target="../media/image21.png" Type="http://schemas.openxmlformats.org/officeDocument/2006/relationships/image"/><Relationship Id="rId18" Target="../media/image22.png" Type="http://schemas.openxmlformats.org/officeDocument/2006/relationships/image"/><Relationship Id="rId19" Target="../media/image23.jpeg" Type="http://schemas.openxmlformats.org/officeDocument/2006/relationships/image"/><Relationship Id="rId2" Target="../media/image4.png" Type="http://schemas.openxmlformats.org/officeDocument/2006/relationships/image"/><Relationship Id="rId20" Target="../media/image24.png" Type="http://schemas.openxmlformats.org/officeDocument/2006/relationships/image"/><Relationship Id="rId21" Target="../media/image25.png" Type="http://schemas.openxmlformats.org/officeDocument/2006/relationships/image"/><Relationship Id="rId22" Target="../media/image26.png" Type="http://schemas.openxmlformats.org/officeDocument/2006/relationships/image"/><Relationship Id="rId23" Target="../media/image27.jpeg" Type="http://schemas.openxmlformats.org/officeDocument/2006/relationships/image"/><Relationship Id="rId24" Target="../media/image28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Relationship Id="rId8" Target="../media/image12.pn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9.jpeg" Type="http://schemas.openxmlformats.org/officeDocument/2006/relationships/image"/><Relationship Id="rId4" Target="../media/image3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3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www.jiokrishi.com" TargetMode="External" Type="http://schemas.openxmlformats.org/officeDocument/2006/relationships/hyperlink"/><Relationship Id="rId11" Target="https://www.cropin.com" TargetMode="External" Type="http://schemas.openxmlformats.org/officeDocument/2006/relationships/hyperlink"/><Relationship Id="rId12" Target="https://www.kaggle.com" TargetMode="External" Type="http://schemas.openxmlformats.org/officeDocument/2006/relationships/hyperlink"/><Relationship Id="rId13" Target="https://huggingface.co" TargetMode="External" Type="http://schemas.openxmlformats.org/officeDocument/2006/relationships/hyperlink"/><Relationship Id="rId14" Target="https://supabase.com" TargetMode="External" Type="http://schemas.openxmlformats.org/officeDocument/2006/relationships/hyperlink"/><Relationship Id="rId15" Target="https://claude.ai/new" TargetMode="External" Type="http://schemas.openxmlformats.org/officeDocument/2006/relationships/hyperlink"/><Relationship Id="rId2" Target="https://ieeexplore.ieee.org/stamp/stamp.jsp?arnumber=10965701" TargetMode="External" Type="http://schemas.openxmlformats.org/officeDocument/2006/relationships/hyperlink"/><Relationship Id="rId3" Target="https://www.sciencedirect.com/science/article/pii/S2405844024168673" TargetMode="External" Type="http://schemas.openxmlformats.org/officeDocument/2006/relationships/hyperlink"/><Relationship Id="rId4" Target="https://www.data.gov.in/resource/crop-water-and-irrigation-water-requirement-under-surface-and-drip-irrigation-methods" TargetMode="External" Type="http://schemas.openxmlformats.org/officeDocument/2006/relationships/hyperlink"/><Relationship Id="rId5" Target="https://ieeexplore.ieee.org/document/10689872" TargetMode="External" Type="http://schemas.openxmlformats.org/officeDocument/2006/relationships/hyperlink"/><Relationship Id="rId6" Target="https://www.ijfmr.com/papers/2024/6/29913.pdf" TargetMode="External" Type="http://schemas.openxmlformats.org/officeDocument/2006/relationships/hyperlink"/><Relationship Id="rId7" Target="../media/image4.png" Type="http://schemas.openxmlformats.org/officeDocument/2006/relationships/image"/><Relationship Id="rId8" Target="https://farmonaut.com" TargetMode="External" Type="http://schemas.openxmlformats.org/officeDocument/2006/relationships/hyperlink"/><Relationship Id="rId9" Target="https://kisansuvidha.gov.in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330093" y="1479775"/>
            <a:ext cx="6957907" cy="7732451"/>
          </a:xfrm>
          <a:custGeom>
            <a:avLst/>
            <a:gdLst/>
            <a:ahLst/>
            <a:cxnLst/>
            <a:rect r="r" b="b" t="t" l="l"/>
            <a:pathLst>
              <a:path h="7732451" w="6957907">
                <a:moveTo>
                  <a:pt x="0" y="0"/>
                </a:moveTo>
                <a:lnTo>
                  <a:pt x="6957907" y="0"/>
                </a:lnTo>
                <a:lnTo>
                  <a:pt x="6957907" y="7732450"/>
                </a:lnTo>
                <a:lnTo>
                  <a:pt x="0" y="77324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110044" y="3077112"/>
            <a:ext cx="4805264" cy="5139356"/>
            <a:chOff x="0" y="0"/>
            <a:chExt cx="6407018" cy="685247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07023" cy="6852412"/>
            </a:xfrm>
            <a:custGeom>
              <a:avLst/>
              <a:gdLst/>
              <a:ahLst/>
              <a:cxnLst/>
              <a:rect r="r" b="b" t="t" l="l"/>
              <a:pathLst>
                <a:path h="6852412" w="6407023">
                  <a:moveTo>
                    <a:pt x="0" y="0"/>
                  </a:moveTo>
                  <a:lnTo>
                    <a:pt x="6407023" y="0"/>
                  </a:lnTo>
                  <a:lnTo>
                    <a:pt x="6407023" y="6852412"/>
                  </a:lnTo>
                  <a:lnTo>
                    <a:pt x="0" y="6852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49475" b="-1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2042938" y="-197661"/>
            <a:ext cx="12494612" cy="2503516"/>
            <a:chOff x="0" y="0"/>
            <a:chExt cx="20726400" cy="41529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726400" cy="4152900"/>
            </a:xfrm>
            <a:custGeom>
              <a:avLst/>
              <a:gdLst/>
              <a:ahLst/>
              <a:cxnLst/>
              <a:rect r="r" b="b" t="t" l="l"/>
              <a:pathLst>
                <a:path h="4152900" w="20726400">
                  <a:moveTo>
                    <a:pt x="0" y="0"/>
                  </a:moveTo>
                  <a:lnTo>
                    <a:pt x="20726400" y="0"/>
                  </a:lnTo>
                  <a:lnTo>
                    <a:pt x="20726400" y="4152900"/>
                  </a:lnTo>
                  <a:lnTo>
                    <a:pt x="0" y="41529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20726400" cy="41719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7200"/>
                </a:lnSpc>
              </a:pPr>
              <a:r>
                <a:rPr lang="en-US" sz="6000" b="true">
                  <a:solidFill>
                    <a:srgbClr val="1F497D"/>
                  </a:solidFill>
                  <a:latin typeface="Garamond Bold"/>
                  <a:ea typeface="Garamond Bold"/>
                  <a:cs typeface="Garamond Bold"/>
                  <a:sym typeface="Garamond Bold"/>
                </a:rPr>
                <a:t>SMART INDIA HACKATHON 2025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78143" y="2522754"/>
            <a:ext cx="12831901" cy="7549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04"/>
              </a:lnSpc>
            </a:pPr>
          </a:p>
          <a:p>
            <a:pPr algn="l" marL="618948" indent="-309474" lvl="1">
              <a:lnSpc>
                <a:spcPts val="8208"/>
              </a:lnSpc>
              <a:buFont typeface="Arial"/>
              <a:buChar char="•"/>
            </a:pPr>
            <a:r>
              <a:rPr lang="en-US" b="true" sz="342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 ID - </a:t>
            </a:r>
            <a:r>
              <a:rPr lang="en-US" sz="342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SIH25044</a:t>
            </a:r>
          </a:p>
          <a:p>
            <a:pPr algn="l" marL="618948" indent="-309474" lvl="1">
              <a:lnSpc>
                <a:spcPts val="8208"/>
              </a:lnSpc>
              <a:buFont typeface="Arial"/>
              <a:buChar char="•"/>
            </a:pPr>
            <a:r>
              <a:rPr lang="en-US" b="true" sz="342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 Title - </a:t>
            </a:r>
            <a:r>
              <a:rPr lang="en-US" sz="342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Al-Powered Crop Yield Prediction   and Optimization</a:t>
            </a:r>
          </a:p>
          <a:p>
            <a:pPr algn="just" marL="618948" indent="-309474" lvl="1">
              <a:lnSpc>
                <a:spcPts val="8208"/>
              </a:lnSpc>
              <a:buFont typeface="Arial"/>
              <a:buChar char="•"/>
            </a:pPr>
            <a:r>
              <a:rPr lang="en-US" b="true" sz="342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Theme -</a:t>
            </a:r>
            <a:r>
              <a:rPr lang="en-US" sz="342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Agriculture, FoodTech &amp; Rural Development</a:t>
            </a:r>
          </a:p>
          <a:p>
            <a:pPr algn="just" marL="618948" indent="-309474" lvl="1">
              <a:lnSpc>
                <a:spcPts val="8208"/>
              </a:lnSpc>
              <a:buFont typeface="Arial"/>
              <a:buChar char="•"/>
            </a:pPr>
            <a:r>
              <a:rPr lang="en-US" b="true" sz="342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PS Category - </a:t>
            </a:r>
            <a:r>
              <a:rPr lang="en-US" sz="342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</a:t>
            </a:r>
          </a:p>
          <a:p>
            <a:pPr algn="just" marL="618948" indent="-309474" lvl="1">
              <a:lnSpc>
                <a:spcPts val="8208"/>
              </a:lnSpc>
              <a:buFont typeface="Arial"/>
              <a:buChar char="•"/>
            </a:pPr>
            <a:r>
              <a:rPr lang="en-US" b="true" sz="342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Team ID - </a:t>
            </a:r>
            <a:r>
              <a:rPr lang="en-US" sz="342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S4_03</a:t>
            </a:r>
          </a:p>
          <a:p>
            <a:pPr algn="just" marL="618948" indent="-309474" lvl="1">
              <a:lnSpc>
                <a:spcPts val="8208"/>
              </a:lnSpc>
              <a:buFont typeface="Arial"/>
              <a:buChar char="•"/>
            </a:pPr>
            <a:r>
              <a:rPr lang="en-US" b="true" sz="342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Team Name - </a:t>
            </a:r>
            <a:r>
              <a:rPr lang="en-US" sz="342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TEAM_AGROSENSE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4762049" y="211945"/>
            <a:ext cx="3313680" cy="1684302"/>
            <a:chOff x="0" y="0"/>
            <a:chExt cx="4418240" cy="2245736"/>
          </a:xfrm>
        </p:grpSpPr>
        <p:sp>
          <p:nvSpPr>
            <p:cNvPr name="Freeform 10" id="10" descr="https://www.sih.gov.in/img1/SIH-Logo.png"/>
            <p:cNvSpPr/>
            <p:nvPr/>
          </p:nvSpPr>
          <p:spPr>
            <a:xfrm flipH="false" flipV="false" rot="0">
              <a:off x="0" y="0"/>
              <a:ext cx="4418203" cy="2245741"/>
            </a:xfrm>
            <a:custGeom>
              <a:avLst/>
              <a:gdLst/>
              <a:ahLst/>
              <a:cxnLst/>
              <a:rect r="r" b="b" t="t" l="l"/>
              <a:pathLst>
                <a:path h="2245741" w="4418203">
                  <a:moveTo>
                    <a:pt x="0" y="0"/>
                  </a:moveTo>
                  <a:lnTo>
                    <a:pt x="4418203" y="0"/>
                  </a:lnTo>
                  <a:lnTo>
                    <a:pt x="4418203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278143" y="1615315"/>
            <a:ext cx="16494322" cy="1872029"/>
            <a:chOff x="0" y="0"/>
            <a:chExt cx="21945600" cy="249072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945600" cy="2490724"/>
            </a:xfrm>
            <a:custGeom>
              <a:avLst/>
              <a:gdLst/>
              <a:ahLst/>
              <a:cxnLst/>
              <a:rect r="r" b="b" t="t" l="l"/>
              <a:pathLst>
                <a:path h="2490724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490724"/>
                  </a:lnTo>
                  <a:lnTo>
                    <a:pt x="0" y="24907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85725"/>
              <a:ext cx="21945600" cy="257644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159"/>
                </a:lnSpc>
              </a:pPr>
              <a:r>
                <a:rPr lang="en-US" sz="4299" b="true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TITLE PAGE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734643"/>
            <a:ext cx="18287998" cy="754857"/>
            <a:chOff x="0" y="0"/>
            <a:chExt cx="24383998" cy="10064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250355"/>
            <a:ext cx="16494322" cy="1872029"/>
            <a:chOff x="0" y="0"/>
            <a:chExt cx="21945600" cy="249072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945600" cy="2490724"/>
            </a:xfrm>
            <a:custGeom>
              <a:avLst/>
              <a:gdLst/>
              <a:ahLst/>
              <a:cxnLst/>
              <a:rect r="r" b="b" t="t" l="l"/>
              <a:pathLst>
                <a:path h="2490724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490724"/>
                  </a:lnTo>
                  <a:lnTo>
                    <a:pt x="0" y="24907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85725"/>
              <a:ext cx="21945600" cy="257644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159"/>
                </a:lnSpc>
              </a:pPr>
              <a:r>
                <a:rPr lang="en-US" sz="4299" b="true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AGROSENSE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3106400" y="9737030"/>
            <a:ext cx="4267200" cy="547688"/>
            <a:chOff x="0" y="0"/>
            <a:chExt cx="5689600" cy="7302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68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5689600">
                  <a:moveTo>
                    <a:pt x="0" y="0"/>
                  </a:moveTo>
                  <a:lnTo>
                    <a:pt x="5689600" y="0"/>
                  </a:lnTo>
                  <a:lnTo>
                    <a:pt x="568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5689600" cy="749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2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972300" y="9737030"/>
            <a:ext cx="4806000" cy="547688"/>
            <a:chOff x="0" y="0"/>
            <a:chExt cx="6408000" cy="7302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408000" cy="730250"/>
            </a:xfrm>
            <a:custGeom>
              <a:avLst/>
              <a:gdLst/>
              <a:ahLst/>
              <a:cxnLst/>
              <a:rect r="r" b="b" t="t" l="l"/>
              <a:pathLst>
                <a:path h="730250" w="6408000">
                  <a:moveTo>
                    <a:pt x="0" y="0"/>
                  </a:moveTo>
                  <a:lnTo>
                    <a:pt x="6408000" y="0"/>
                  </a:lnTo>
                  <a:lnTo>
                    <a:pt x="64080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6408000" cy="749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@SIH Idea submission- Template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4762049" y="288145"/>
            <a:ext cx="3313680" cy="1684302"/>
            <a:chOff x="0" y="0"/>
            <a:chExt cx="4418240" cy="2245736"/>
          </a:xfrm>
        </p:grpSpPr>
        <p:sp>
          <p:nvSpPr>
            <p:cNvPr name="Freeform 14" id="14" descr="https://www.sih.gov.in/img1/SIH-Logo.png"/>
            <p:cNvSpPr/>
            <p:nvPr/>
          </p:nvSpPr>
          <p:spPr>
            <a:xfrm flipH="false" flipV="false" rot="0">
              <a:off x="0" y="0"/>
              <a:ext cx="4418203" cy="2245741"/>
            </a:xfrm>
            <a:custGeom>
              <a:avLst/>
              <a:gdLst/>
              <a:ahLst/>
              <a:cxnLst/>
              <a:rect r="r" b="b" t="t" l="l"/>
              <a:pathLst>
                <a:path h="2245741" w="4418203">
                  <a:moveTo>
                    <a:pt x="0" y="0"/>
                  </a:moveTo>
                  <a:lnTo>
                    <a:pt x="4418203" y="0"/>
                  </a:lnTo>
                  <a:lnTo>
                    <a:pt x="4418203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475610" y="561819"/>
            <a:ext cx="2989988" cy="1249101"/>
            <a:chOff x="0" y="0"/>
            <a:chExt cx="3986650" cy="1665468"/>
          </a:xfrm>
        </p:grpSpPr>
        <p:sp>
          <p:nvSpPr>
            <p:cNvPr name="Freeform 16" id="16" descr="Your startup LOGO"/>
            <p:cNvSpPr/>
            <p:nvPr/>
          </p:nvSpPr>
          <p:spPr>
            <a:xfrm flipH="false" flipV="false" rot="0">
              <a:off x="39640" y="25400"/>
              <a:ext cx="3907314" cy="1614678"/>
            </a:xfrm>
            <a:custGeom>
              <a:avLst/>
              <a:gdLst/>
              <a:ahLst/>
              <a:cxnLst/>
              <a:rect r="r" b="b" t="t" l="l"/>
              <a:pathLst>
                <a:path h="1614678" w="3907314">
                  <a:moveTo>
                    <a:pt x="0" y="807339"/>
                  </a:moveTo>
                  <a:cubicBezTo>
                    <a:pt x="0" y="361442"/>
                    <a:pt x="874656" y="0"/>
                    <a:pt x="1953657" y="0"/>
                  </a:cubicBezTo>
                  <a:cubicBezTo>
                    <a:pt x="3032657" y="0"/>
                    <a:pt x="3907314" y="361442"/>
                    <a:pt x="3907314" y="807339"/>
                  </a:cubicBezTo>
                  <a:cubicBezTo>
                    <a:pt x="3907314" y="1253236"/>
                    <a:pt x="3032657" y="1614678"/>
                    <a:pt x="1953657" y="1614678"/>
                  </a:cubicBezTo>
                  <a:cubicBezTo>
                    <a:pt x="874656" y="1614678"/>
                    <a:pt x="0" y="1253236"/>
                    <a:pt x="0" y="80733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 descr="Your startup LOGO"/>
            <p:cNvSpPr/>
            <p:nvPr/>
          </p:nvSpPr>
          <p:spPr>
            <a:xfrm flipH="false" flipV="false" rot="0">
              <a:off x="0" y="0"/>
              <a:ext cx="3986594" cy="1665478"/>
            </a:xfrm>
            <a:custGeom>
              <a:avLst/>
              <a:gdLst/>
              <a:ahLst/>
              <a:cxnLst/>
              <a:rect r="r" b="b" t="t" l="l"/>
              <a:pathLst>
                <a:path h="1665478" w="3986594">
                  <a:moveTo>
                    <a:pt x="0" y="832739"/>
                  </a:moveTo>
                  <a:cubicBezTo>
                    <a:pt x="0" y="363855"/>
                    <a:pt x="909936" y="0"/>
                    <a:pt x="1993297" y="0"/>
                  </a:cubicBezTo>
                  <a:cubicBezTo>
                    <a:pt x="3076658" y="0"/>
                    <a:pt x="3986594" y="363855"/>
                    <a:pt x="3986594" y="832739"/>
                  </a:cubicBezTo>
                  <a:lnTo>
                    <a:pt x="3946954" y="832739"/>
                  </a:lnTo>
                  <a:lnTo>
                    <a:pt x="3986594" y="832739"/>
                  </a:lnTo>
                  <a:cubicBezTo>
                    <a:pt x="3986594" y="1301623"/>
                    <a:pt x="3076658" y="1665478"/>
                    <a:pt x="1993297" y="1665478"/>
                  </a:cubicBezTo>
                  <a:lnTo>
                    <a:pt x="1993297" y="1640078"/>
                  </a:lnTo>
                  <a:lnTo>
                    <a:pt x="1993297" y="1665478"/>
                  </a:lnTo>
                  <a:cubicBezTo>
                    <a:pt x="909936" y="1665478"/>
                    <a:pt x="0" y="1301623"/>
                    <a:pt x="0" y="832739"/>
                  </a:cubicBezTo>
                  <a:lnTo>
                    <a:pt x="39640" y="832739"/>
                  </a:lnTo>
                  <a:lnTo>
                    <a:pt x="79280" y="832739"/>
                  </a:lnTo>
                  <a:lnTo>
                    <a:pt x="39640" y="832739"/>
                  </a:lnTo>
                  <a:lnTo>
                    <a:pt x="0" y="832739"/>
                  </a:lnTo>
                  <a:moveTo>
                    <a:pt x="79280" y="832739"/>
                  </a:moveTo>
                  <a:cubicBezTo>
                    <a:pt x="79280" y="846709"/>
                    <a:pt x="61442" y="858139"/>
                    <a:pt x="39640" y="858139"/>
                  </a:cubicBezTo>
                  <a:cubicBezTo>
                    <a:pt x="17838" y="858139"/>
                    <a:pt x="0" y="846709"/>
                    <a:pt x="0" y="832739"/>
                  </a:cubicBezTo>
                  <a:cubicBezTo>
                    <a:pt x="0" y="818769"/>
                    <a:pt x="17838" y="807339"/>
                    <a:pt x="39640" y="807339"/>
                  </a:cubicBezTo>
                  <a:cubicBezTo>
                    <a:pt x="61442" y="807339"/>
                    <a:pt x="79280" y="818769"/>
                    <a:pt x="79280" y="832739"/>
                  </a:cubicBezTo>
                  <a:cubicBezTo>
                    <a:pt x="79280" y="1255522"/>
                    <a:pt x="918855" y="1614678"/>
                    <a:pt x="1993297" y="1614678"/>
                  </a:cubicBezTo>
                  <a:cubicBezTo>
                    <a:pt x="3067739" y="1614678"/>
                    <a:pt x="3907314" y="1255522"/>
                    <a:pt x="3907314" y="832739"/>
                  </a:cubicBezTo>
                  <a:cubicBezTo>
                    <a:pt x="3907314" y="409956"/>
                    <a:pt x="3067937" y="50800"/>
                    <a:pt x="1993297" y="50800"/>
                  </a:cubicBezTo>
                  <a:lnTo>
                    <a:pt x="1993297" y="25400"/>
                  </a:lnTo>
                  <a:lnTo>
                    <a:pt x="1993297" y="50800"/>
                  </a:lnTo>
                  <a:cubicBezTo>
                    <a:pt x="918855" y="50800"/>
                    <a:pt x="79280" y="409956"/>
                    <a:pt x="79280" y="832739"/>
                  </a:cubicBezTo>
                  <a:close/>
                </a:path>
              </a:pathLst>
            </a:custGeom>
            <a:solidFill>
              <a:srgbClr val="8064A2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3986650" cy="17226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TEAM_AGROSENSE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82449" y="1513175"/>
            <a:ext cx="11500047" cy="819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00"/>
              </a:lnSpc>
            </a:pPr>
          </a:p>
          <a:p>
            <a:pPr algn="l">
              <a:lnSpc>
                <a:spcPts val="1600"/>
              </a:lnSpc>
            </a:pPr>
          </a:p>
          <a:p>
            <a:pPr algn="l" marL="425850" indent="-212925" lvl="1">
              <a:lnSpc>
                <a:spcPts val="2823"/>
              </a:lnSpc>
              <a:buFont typeface="Arial"/>
              <a:buChar char="•"/>
            </a:pP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AI-powered Crop Yield Prediction using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Machine Lea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rning (ML)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,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Deep Learning (DL)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, and Predictive Analytics trained on weather, soil health &amp; historical agricultural data.</a:t>
            </a:r>
          </a:p>
          <a:p>
            <a:pPr algn="l" marL="425850" indent="-212925" lvl="1">
              <a:lnSpc>
                <a:spcPts val="2823"/>
              </a:lnSpc>
              <a:buFont typeface="Arial"/>
              <a:buChar char="•"/>
            </a:pP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Smart Farming Advisory System providing real-time, data-driven recommendations for precision irrigation, optimized f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ertilization &amp;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AI-based pest management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</a:t>
            </a:r>
          </a:p>
          <a:p>
            <a:pPr algn="l" marL="425850" indent="-212925" lvl="1">
              <a:lnSpc>
                <a:spcPts val="2823"/>
              </a:lnSpc>
              <a:buFont typeface="Arial"/>
              <a:buChar char="•"/>
            </a:pP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Increased Productivity 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– Enables farmers to achieve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10%+ yield improvement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while ensuring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resource optimization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&amp;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cost reduction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</a:t>
            </a:r>
          </a:p>
          <a:p>
            <a:pPr algn="l" marL="425850" indent="-212925" lvl="1">
              <a:lnSpc>
                <a:spcPts val="2823"/>
              </a:lnSpc>
              <a:buFont typeface="Arial"/>
              <a:buChar char="•"/>
            </a:pP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Innovation 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–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Cloud-integrated ML/DL models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&amp;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weather APIs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for continuous learning and accuracy. Calculations based on sustainable values.</a:t>
            </a:r>
          </a:p>
          <a:p>
            <a:pPr algn="l" marL="425850" indent="-212925" lvl="1">
              <a:lnSpc>
                <a:spcPts val="2823"/>
              </a:lnSpc>
              <a:buFont typeface="Arial"/>
              <a:buChar char="•"/>
            </a:pP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Uniqueness 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–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 Multilingual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, mobile-first interface ensuring last-mile accessibility for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small &amp; marginal farmers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,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no monetization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,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user friendly 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and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no expertise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needed.</a:t>
            </a:r>
          </a:p>
          <a:p>
            <a:pPr algn="l">
              <a:lnSpc>
                <a:spcPts val="2823"/>
              </a:lnSpc>
            </a:pP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     Recommendation on </a:t>
            </a:r>
            <a:r>
              <a:rPr lang="en-US" sz="2353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various factors not just yield.</a:t>
            </a:r>
          </a:p>
          <a:p>
            <a:pPr algn="l" marL="425850" indent="-212925" lvl="1">
              <a:lnSpc>
                <a:spcPts val="2823"/>
              </a:lnSpc>
              <a:buFont typeface="Arial"/>
              <a:buChar char="•"/>
            </a:pP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Scalability 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– Cross-platform (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Web + Mobile App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),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adaptable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to diverse crops &amp; regional conditions,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community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is built( so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discussion forums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)</a:t>
            </a:r>
          </a:p>
          <a:p>
            <a:pPr algn="l" marL="425850" indent="-212925" lvl="1">
              <a:lnSpc>
                <a:spcPts val="2823"/>
              </a:lnSpc>
              <a:buFont typeface="Arial"/>
              <a:buChar char="•"/>
            </a:pP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Future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Scope &amp; Implementation- </a:t>
            </a:r>
          </a:p>
          <a:p>
            <a:pPr algn="l" marL="425850" indent="-212925" lvl="1">
              <a:lnSpc>
                <a:spcPts val="2823"/>
              </a:lnSpc>
              <a:buFont typeface="Arial"/>
              <a:buChar char="•"/>
            </a:pP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🎙Voice Input (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NLP + Speech Recognition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) – Conversational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AI in regional languages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</a:t>
            </a:r>
          </a:p>
          <a:p>
            <a:pPr algn="l" marL="425850" indent="-212925" lvl="1">
              <a:lnSpc>
                <a:spcPts val="2823"/>
              </a:lnSpc>
              <a:buFont typeface="Arial"/>
              <a:buChar char="•"/>
            </a:pP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📸Image Processing (Computer Vision) – Disease &amp; pest detection using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CNN-based models.</a:t>
            </a:r>
          </a:p>
          <a:p>
            <a:pPr algn="l" marL="425850" indent="-212925" lvl="1">
              <a:lnSpc>
                <a:spcPts val="2823"/>
              </a:lnSpc>
              <a:buFont typeface="Arial"/>
              <a:buChar char="•"/>
            </a:pP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📊Market Intelligence (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Big Data Analytics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) –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Supply-demand 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forecasting, profit prediction &amp; pricing insights.</a:t>
            </a:r>
          </a:p>
          <a:p>
            <a:pPr algn="just" marL="425850" indent="-212925" lvl="1">
              <a:lnSpc>
                <a:spcPts val="2823"/>
              </a:lnSpc>
              <a:buFont typeface="Arial"/>
              <a:buChar char="•"/>
            </a:pP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🏛GovTech Integration (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APIs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) – </a:t>
            </a:r>
            <a:r>
              <a:rPr lang="en-US" b="true" sz="2353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Personalized government schemes</a:t>
            </a:r>
            <a:r>
              <a:rPr lang="en-US" sz="2353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, subsidies &amp; compliance guidelines via secure user authentication.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8287998" y="1231200"/>
            <a:ext cx="8060656" cy="7488352"/>
          </a:xfrm>
          <a:custGeom>
            <a:avLst/>
            <a:gdLst/>
            <a:ahLst/>
            <a:cxnLst/>
            <a:rect r="r" b="b" t="t" l="l"/>
            <a:pathLst>
              <a:path h="7488352" w="8060656">
                <a:moveTo>
                  <a:pt x="0" y="0"/>
                </a:moveTo>
                <a:lnTo>
                  <a:pt x="8060657" y="0"/>
                </a:lnTo>
                <a:lnTo>
                  <a:pt x="8060657" y="7488352"/>
                </a:lnTo>
                <a:lnTo>
                  <a:pt x="0" y="74883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752" r="0" b="-289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1483046" y="1972447"/>
            <a:ext cx="6880517" cy="6880517"/>
          </a:xfrm>
          <a:custGeom>
            <a:avLst/>
            <a:gdLst/>
            <a:ahLst/>
            <a:cxnLst/>
            <a:rect r="r" b="b" t="t" l="l"/>
            <a:pathLst>
              <a:path h="6880517" w="6880517">
                <a:moveTo>
                  <a:pt x="0" y="0"/>
                </a:moveTo>
                <a:lnTo>
                  <a:pt x="6880517" y="0"/>
                </a:lnTo>
                <a:lnTo>
                  <a:pt x="6880517" y="6880518"/>
                </a:lnTo>
                <a:lnTo>
                  <a:pt x="0" y="68805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734643"/>
            <a:ext cx="18287998" cy="754857"/>
            <a:chOff x="0" y="0"/>
            <a:chExt cx="24383998" cy="10064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4400" y="131062"/>
            <a:ext cx="16459200" cy="1714500"/>
            <a:chOff x="0" y="0"/>
            <a:chExt cx="21945600" cy="228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945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04775"/>
              <a:ext cx="21945600" cy="23907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480"/>
                </a:lnSpc>
              </a:pPr>
              <a:r>
                <a:rPr lang="en-US" sz="5400" b="true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TECHNICAL APPROACH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75610" y="1969632"/>
            <a:ext cx="12630790" cy="765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2908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Technologies Used-</a:t>
            </a:r>
          </a:p>
          <a:p>
            <a:pPr algn="l" marL="499878" indent="-249939" lvl="1">
              <a:lnSpc>
                <a:spcPts val="4612"/>
              </a:lnSpc>
              <a:buFont typeface="Arial"/>
              <a:buChar char="•"/>
            </a:pP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Frontend – HTML, CSS, JavaScript, Bootstrap</a:t>
            </a:r>
          </a:p>
          <a:p>
            <a:pPr algn="l" marL="499878" indent="-249939" lvl="1">
              <a:lnSpc>
                <a:spcPts val="4364"/>
              </a:lnSpc>
              <a:buFont typeface="Arial"/>
              <a:buChar char="•"/>
            </a:pP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Backend – Python &amp; supported libraries, FastAPI</a:t>
            </a:r>
          </a:p>
          <a:p>
            <a:pPr algn="l" marL="499878" indent="-249939" lvl="1">
              <a:lnSpc>
                <a:spcPts val="4364"/>
              </a:lnSpc>
              <a:buFont typeface="Arial"/>
              <a:buChar char="•"/>
            </a:pP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Data- Kaggle, Huggingface, Supabase for data analytics</a:t>
            </a:r>
          </a:p>
          <a:p>
            <a:pPr algn="l" marL="499878" indent="-249939" lvl="1">
              <a:lnSpc>
                <a:spcPts val="5275"/>
              </a:lnSpc>
              <a:buFont typeface="Arial"/>
              <a:buChar char="•"/>
            </a:pP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Database – MongoDB / PostgreSQL / SQLite</a:t>
            </a:r>
          </a:p>
          <a:p>
            <a:pPr algn="l" marL="499878" indent="-249939" lvl="1">
              <a:lnSpc>
                <a:spcPts val="3314"/>
              </a:lnSpc>
              <a:buFont typeface="Arial"/>
              <a:buChar char="•"/>
            </a:pP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APIs – OpenStreetMap (GPS → State), ML/DL model API (Yield &amp; Soil Prediction)</a:t>
            </a:r>
          </a:p>
          <a:p>
            <a:pPr algn="l">
              <a:lnSpc>
                <a:spcPts val="3314"/>
              </a:lnSpc>
            </a:pPr>
          </a:p>
          <a:p>
            <a:pPr algn="l">
              <a:lnSpc>
                <a:spcPts val="4072"/>
              </a:lnSpc>
            </a:pPr>
            <a:r>
              <a:rPr lang="en-US" sz="2908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Methodology &amp; Process:</a:t>
            </a:r>
          </a:p>
          <a:p>
            <a:pPr algn="l" marL="596346" indent="-298173" lvl="1">
              <a:lnSpc>
                <a:spcPts val="3866"/>
              </a:lnSpc>
              <a:buFont typeface="Arial"/>
              <a:buChar char="•"/>
            </a:pPr>
            <a:r>
              <a:rPr lang="en-US" b="true" sz="2762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Inputs Collected:</a:t>
            </a: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GPS, NPK values, crop type, fertilizer used, and area.</a:t>
            </a:r>
          </a:p>
          <a:p>
            <a:pPr algn="l" marL="596346" indent="-298173" lvl="1">
              <a:lnSpc>
                <a:spcPts val="3866"/>
              </a:lnSpc>
              <a:buFont typeface="Arial"/>
              <a:buChar char="•"/>
            </a:pPr>
            <a:r>
              <a:rPr lang="en-US" b="true" sz="2762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Process Flow</a:t>
            </a: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:</a:t>
            </a:r>
          </a:p>
          <a:p>
            <a:pPr algn="l">
              <a:lnSpc>
                <a:spcPts val="3866"/>
              </a:lnSpc>
            </a:pP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           1./get-state: </a:t>
            </a:r>
            <a:r>
              <a:rPr lang="en-US" sz="2762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GPS </a:t>
            </a: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is converted to </a:t>
            </a:r>
            <a:r>
              <a:rPr lang="en-US" sz="2762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state</a:t>
            </a: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</a:t>
            </a:r>
          </a:p>
          <a:p>
            <a:pPr algn="l">
              <a:lnSpc>
                <a:spcPts val="3866"/>
              </a:lnSpc>
            </a:pP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           2.</a:t>
            </a: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/predict-yield: Estimates yield and extra fertilizer needed.</a:t>
            </a:r>
          </a:p>
          <a:p>
            <a:pPr algn="l">
              <a:lnSpc>
                <a:spcPts val="3866"/>
              </a:lnSpc>
            </a:pP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           3.</a:t>
            </a: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/soil-health: Computes the </a:t>
            </a:r>
            <a:r>
              <a:rPr lang="en-US" sz="2762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Soil Health Index</a:t>
            </a: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</a:t>
            </a:r>
            <a:r>
              <a:rPr lang="en-US" sz="2762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(SHI) </a:t>
            </a: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and </a:t>
            </a:r>
            <a:r>
              <a:rPr lang="en-US" sz="2762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NPK </a:t>
            </a: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requirements.           </a:t>
            </a:r>
          </a:p>
          <a:p>
            <a:pPr algn="l">
              <a:lnSpc>
                <a:spcPts val="3866"/>
              </a:lnSpc>
            </a:pP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           4.</a:t>
            </a:r>
            <a:r>
              <a:rPr lang="en-US" sz="2762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Final Response:</a:t>
            </a: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A JSON is sent to the frontend for a </a:t>
            </a:r>
            <a:r>
              <a:rPr lang="en-US" sz="2762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user-friendly display</a:t>
            </a:r>
            <a:r>
              <a:rPr lang="en-US" sz="276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3106400" y="9737030"/>
            <a:ext cx="4267200" cy="547688"/>
            <a:chOff x="0" y="0"/>
            <a:chExt cx="5689600" cy="7302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68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5689600">
                  <a:moveTo>
                    <a:pt x="0" y="0"/>
                  </a:moveTo>
                  <a:lnTo>
                    <a:pt x="5689600" y="0"/>
                  </a:lnTo>
                  <a:lnTo>
                    <a:pt x="568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5689600" cy="749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3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972300" y="9737030"/>
            <a:ext cx="4806000" cy="547688"/>
            <a:chOff x="0" y="0"/>
            <a:chExt cx="6408000" cy="7302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408000" cy="730250"/>
            </a:xfrm>
            <a:custGeom>
              <a:avLst/>
              <a:gdLst/>
              <a:ahLst/>
              <a:cxnLst/>
              <a:rect r="r" b="b" t="t" l="l"/>
              <a:pathLst>
                <a:path h="730250" w="6408000">
                  <a:moveTo>
                    <a:pt x="0" y="0"/>
                  </a:moveTo>
                  <a:lnTo>
                    <a:pt x="6408000" y="0"/>
                  </a:lnTo>
                  <a:lnTo>
                    <a:pt x="64080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6408000" cy="749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@SIH Idea submission- Template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75610" y="561819"/>
            <a:ext cx="2800228" cy="1249101"/>
            <a:chOff x="0" y="0"/>
            <a:chExt cx="3733637" cy="1665468"/>
          </a:xfrm>
        </p:grpSpPr>
        <p:sp>
          <p:nvSpPr>
            <p:cNvPr name="Freeform 15" id="15" descr="Your startup LOGO"/>
            <p:cNvSpPr/>
            <p:nvPr/>
          </p:nvSpPr>
          <p:spPr>
            <a:xfrm flipH="false" flipV="false" rot="0">
              <a:off x="37124" y="25400"/>
              <a:ext cx="3659336" cy="1614678"/>
            </a:xfrm>
            <a:custGeom>
              <a:avLst/>
              <a:gdLst/>
              <a:ahLst/>
              <a:cxnLst/>
              <a:rect r="r" b="b" t="t" l="l"/>
              <a:pathLst>
                <a:path h="1614678" w="3659336">
                  <a:moveTo>
                    <a:pt x="0" y="807339"/>
                  </a:moveTo>
                  <a:cubicBezTo>
                    <a:pt x="0" y="361442"/>
                    <a:pt x="819147" y="0"/>
                    <a:pt x="1829668" y="0"/>
                  </a:cubicBezTo>
                  <a:cubicBezTo>
                    <a:pt x="2840190" y="0"/>
                    <a:pt x="3659336" y="361442"/>
                    <a:pt x="3659336" y="807339"/>
                  </a:cubicBezTo>
                  <a:cubicBezTo>
                    <a:pt x="3659336" y="1253236"/>
                    <a:pt x="2840190" y="1614678"/>
                    <a:pt x="1829668" y="1614678"/>
                  </a:cubicBezTo>
                  <a:cubicBezTo>
                    <a:pt x="819147" y="1614678"/>
                    <a:pt x="0" y="1253236"/>
                    <a:pt x="0" y="80733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6" id="16" descr="Your startup LOGO"/>
            <p:cNvSpPr/>
            <p:nvPr/>
          </p:nvSpPr>
          <p:spPr>
            <a:xfrm flipH="false" flipV="false" rot="0">
              <a:off x="0" y="0"/>
              <a:ext cx="3733584" cy="1665478"/>
            </a:xfrm>
            <a:custGeom>
              <a:avLst/>
              <a:gdLst/>
              <a:ahLst/>
              <a:cxnLst/>
              <a:rect r="r" b="b" t="t" l="l"/>
              <a:pathLst>
                <a:path h="1665478" w="3733584">
                  <a:moveTo>
                    <a:pt x="0" y="832739"/>
                  </a:moveTo>
                  <a:cubicBezTo>
                    <a:pt x="0" y="363855"/>
                    <a:pt x="852187" y="0"/>
                    <a:pt x="1866792" y="0"/>
                  </a:cubicBezTo>
                  <a:cubicBezTo>
                    <a:pt x="2881397" y="0"/>
                    <a:pt x="3733584" y="363855"/>
                    <a:pt x="3733584" y="832739"/>
                  </a:cubicBezTo>
                  <a:lnTo>
                    <a:pt x="3696460" y="832739"/>
                  </a:lnTo>
                  <a:lnTo>
                    <a:pt x="3733584" y="832739"/>
                  </a:lnTo>
                  <a:cubicBezTo>
                    <a:pt x="3733584" y="1301623"/>
                    <a:pt x="2881397" y="1665478"/>
                    <a:pt x="1866792" y="1665478"/>
                  </a:cubicBezTo>
                  <a:lnTo>
                    <a:pt x="1866792" y="1640078"/>
                  </a:lnTo>
                  <a:lnTo>
                    <a:pt x="1866792" y="1665478"/>
                  </a:lnTo>
                  <a:cubicBezTo>
                    <a:pt x="852187" y="1665478"/>
                    <a:pt x="0" y="1301623"/>
                    <a:pt x="0" y="832739"/>
                  </a:cubicBezTo>
                  <a:lnTo>
                    <a:pt x="37124" y="832739"/>
                  </a:lnTo>
                  <a:lnTo>
                    <a:pt x="74248" y="832739"/>
                  </a:lnTo>
                  <a:lnTo>
                    <a:pt x="37124" y="832739"/>
                  </a:lnTo>
                  <a:lnTo>
                    <a:pt x="0" y="832739"/>
                  </a:lnTo>
                  <a:moveTo>
                    <a:pt x="74248" y="832739"/>
                  </a:moveTo>
                  <a:cubicBezTo>
                    <a:pt x="74248" y="846709"/>
                    <a:pt x="57543" y="858139"/>
                    <a:pt x="37124" y="858139"/>
                  </a:cubicBezTo>
                  <a:cubicBezTo>
                    <a:pt x="16706" y="858139"/>
                    <a:pt x="0" y="846709"/>
                    <a:pt x="0" y="832739"/>
                  </a:cubicBezTo>
                  <a:cubicBezTo>
                    <a:pt x="0" y="818769"/>
                    <a:pt x="16706" y="807339"/>
                    <a:pt x="37124" y="807339"/>
                  </a:cubicBezTo>
                  <a:cubicBezTo>
                    <a:pt x="57543" y="807339"/>
                    <a:pt x="74248" y="818769"/>
                    <a:pt x="74248" y="832739"/>
                  </a:cubicBezTo>
                  <a:cubicBezTo>
                    <a:pt x="74248" y="1255522"/>
                    <a:pt x="860540" y="1614678"/>
                    <a:pt x="1866792" y="1614678"/>
                  </a:cubicBezTo>
                  <a:cubicBezTo>
                    <a:pt x="2873044" y="1614678"/>
                    <a:pt x="3659336" y="1255522"/>
                    <a:pt x="3659336" y="832739"/>
                  </a:cubicBezTo>
                  <a:cubicBezTo>
                    <a:pt x="3659336" y="409956"/>
                    <a:pt x="2873230" y="50800"/>
                    <a:pt x="1866792" y="50800"/>
                  </a:cubicBezTo>
                  <a:lnTo>
                    <a:pt x="1866792" y="25400"/>
                  </a:lnTo>
                  <a:lnTo>
                    <a:pt x="1866792" y="50800"/>
                  </a:lnTo>
                  <a:cubicBezTo>
                    <a:pt x="860540" y="50800"/>
                    <a:pt x="74248" y="409956"/>
                    <a:pt x="74248" y="832739"/>
                  </a:cubicBezTo>
                  <a:close/>
                </a:path>
              </a:pathLst>
            </a:custGeom>
            <a:solidFill>
              <a:srgbClr val="8064A2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3733637" cy="17226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TEAM_AGROSENSE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4762049" y="288145"/>
            <a:ext cx="3313680" cy="1684302"/>
            <a:chOff x="0" y="0"/>
            <a:chExt cx="4418240" cy="2245736"/>
          </a:xfrm>
        </p:grpSpPr>
        <p:sp>
          <p:nvSpPr>
            <p:cNvPr name="Freeform 19" id="19" descr="https://www.sih.gov.in/img1/SIH-Logo.png"/>
            <p:cNvSpPr/>
            <p:nvPr/>
          </p:nvSpPr>
          <p:spPr>
            <a:xfrm flipH="false" flipV="false" rot="0">
              <a:off x="0" y="0"/>
              <a:ext cx="4418203" cy="2245741"/>
            </a:xfrm>
            <a:custGeom>
              <a:avLst/>
              <a:gdLst/>
              <a:ahLst/>
              <a:cxnLst/>
              <a:rect r="r" b="b" t="t" l="l"/>
              <a:pathLst>
                <a:path h="2245741" w="4418203">
                  <a:moveTo>
                    <a:pt x="0" y="0"/>
                  </a:moveTo>
                  <a:lnTo>
                    <a:pt x="4418203" y="0"/>
                  </a:lnTo>
                  <a:lnTo>
                    <a:pt x="4418203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20" id="20"/>
          <p:cNvSpPr/>
          <p:nvPr/>
        </p:nvSpPr>
        <p:spPr>
          <a:xfrm flipH="false" flipV="false" rot="0">
            <a:off x="13449699" y="5622865"/>
            <a:ext cx="889655" cy="889655"/>
          </a:xfrm>
          <a:custGeom>
            <a:avLst/>
            <a:gdLst/>
            <a:ahLst/>
            <a:cxnLst/>
            <a:rect r="r" b="b" t="t" l="l"/>
            <a:pathLst>
              <a:path h="889655" w="889655">
                <a:moveTo>
                  <a:pt x="0" y="0"/>
                </a:moveTo>
                <a:lnTo>
                  <a:pt x="889655" y="0"/>
                </a:lnTo>
                <a:lnTo>
                  <a:pt x="889655" y="889654"/>
                </a:lnTo>
                <a:lnTo>
                  <a:pt x="0" y="889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2111648" y="3149615"/>
            <a:ext cx="991394" cy="991394"/>
          </a:xfrm>
          <a:custGeom>
            <a:avLst/>
            <a:gdLst/>
            <a:ahLst/>
            <a:cxnLst/>
            <a:rect r="r" b="b" t="t" l="l"/>
            <a:pathLst>
              <a:path h="991394" w="991394">
                <a:moveTo>
                  <a:pt x="0" y="0"/>
                </a:moveTo>
                <a:lnTo>
                  <a:pt x="991393" y="0"/>
                </a:lnTo>
                <a:lnTo>
                  <a:pt x="991393" y="991394"/>
                </a:lnTo>
                <a:lnTo>
                  <a:pt x="0" y="9913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2111648" y="1972447"/>
            <a:ext cx="1010471" cy="1010471"/>
          </a:xfrm>
          <a:custGeom>
            <a:avLst/>
            <a:gdLst/>
            <a:ahLst/>
            <a:cxnLst/>
            <a:rect r="r" b="b" t="t" l="l"/>
            <a:pathLst>
              <a:path h="1010471" w="1010471">
                <a:moveTo>
                  <a:pt x="0" y="0"/>
                </a:moveTo>
                <a:lnTo>
                  <a:pt x="1010471" y="0"/>
                </a:lnTo>
                <a:lnTo>
                  <a:pt x="1010471" y="1010471"/>
                </a:lnTo>
                <a:lnTo>
                  <a:pt x="0" y="10104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2897138" y="4307706"/>
            <a:ext cx="982995" cy="982995"/>
          </a:xfrm>
          <a:custGeom>
            <a:avLst/>
            <a:gdLst/>
            <a:ahLst/>
            <a:cxnLst/>
            <a:rect r="r" b="b" t="t" l="l"/>
            <a:pathLst>
              <a:path h="982995" w="982995">
                <a:moveTo>
                  <a:pt x="0" y="0"/>
                </a:moveTo>
                <a:lnTo>
                  <a:pt x="982996" y="0"/>
                </a:lnTo>
                <a:lnTo>
                  <a:pt x="982996" y="982996"/>
                </a:lnTo>
                <a:lnTo>
                  <a:pt x="0" y="98299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3122119" y="1383381"/>
            <a:ext cx="2877350" cy="2705250"/>
          </a:xfrm>
          <a:custGeom>
            <a:avLst/>
            <a:gdLst/>
            <a:ahLst/>
            <a:cxnLst/>
            <a:rect r="r" b="b" t="t" l="l"/>
            <a:pathLst>
              <a:path h="2705250" w="2877350">
                <a:moveTo>
                  <a:pt x="0" y="0"/>
                </a:moveTo>
                <a:lnTo>
                  <a:pt x="2877350" y="0"/>
                </a:lnTo>
                <a:lnTo>
                  <a:pt x="2877350" y="2705250"/>
                </a:lnTo>
                <a:lnTo>
                  <a:pt x="0" y="27052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180" r="0" b="-318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3311526" y="2573674"/>
            <a:ext cx="2361538" cy="2361538"/>
          </a:xfrm>
          <a:custGeom>
            <a:avLst/>
            <a:gdLst/>
            <a:ahLst/>
            <a:cxnLst/>
            <a:rect r="r" b="b" t="t" l="l"/>
            <a:pathLst>
              <a:path h="2361538" w="2361538">
                <a:moveTo>
                  <a:pt x="0" y="0"/>
                </a:moveTo>
                <a:lnTo>
                  <a:pt x="2361538" y="0"/>
                </a:lnTo>
                <a:lnTo>
                  <a:pt x="2361538" y="2361539"/>
                </a:lnTo>
                <a:lnTo>
                  <a:pt x="0" y="236153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2087176" y="6039425"/>
            <a:ext cx="2448700" cy="1987023"/>
          </a:xfrm>
          <a:custGeom>
            <a:avLst/>
            <a:gdLst/>
            <a:ahLst/>
            <a:cxnLst/>
            <a:rect r="r" b="b" t="t" l="l"/>
            <a:pathLst>
              <a:path h="1987023" w="2448700">
                <a:moveTo>
                  <a:pt x="0" y="0"/>
                </a:moveTo>
                <a:lnTo>
                  <a:pt x="2448700" y="0"/>
                </a:lnTo>
                <a:lnTo>
                  <a:pt x="2448700" y="1987023"/>
                </a:lnTo>
                <a:lnTo>
                  <a:pt x="0" y="198702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11617" r="0" b="-11617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1778300" y="5122911"/>
            <a:ext cx="1568500" cy="1568500"/>
          </a:xfrm>
          <a:custGeom>
            <a:avLst/>
            <a:gdLst/>
            <a:ahLst/>
            <a:cxnLst/>
            <a:rect r="r" b="b" t="t" l="l"/>
            <a:pathLst>
              <a:path h="1568500" w="1568500">
                <a:moveTo>
                  <a:pt x="0" y="0"/>
                </a:moveTo>
                <a:lnTo>
                  <a:pt x="1568500" y="0"/>
                </a:lnTo>
                <a:lnTo>
                  <a:pt x="1568500" y="1568500"/>
                </a:lnTo>
                <a:lnTo>
                  <a:pt x="0" y="15685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6734955" y="5991021"/>
            <a:ext cx="1271856" cy="1271856"/>
          </a:xfrm>
          <a:custGeom>
            <a:avLst/>
            <a:gdLst/>
            <a:ahLst/>
            <a:cxnLst/>
            <a:rect r="r" b="b" t="t" l="l"/>
            <a:pathLst>
              <a:path h="1271856" w="1271856">
                <a:moveTo>
                  <a:pt x="0" y="0"/>
                </a:moveTo>
                <a:lnTo>
                  <a:pt x="1271857" y="0"/>
                </a:lnTo>
                <a:lnTo>
                  <a:pt x="1271857" y="1271857"/>
                </a:lnTo>
                <a:lnTo>
                  <a:pt x="0" y="127185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6814959" y="7356061"/>
            <a:ext cx="1340774" cy="1340774"/>
          </a:xfrm>
          <a:custGeom>
            <a:avLst/>
            <a:gdLst/>
            <a:ahLst/>
            <a:cxnLst/>
            <a:rect r="r" b="b" t="t" l="l"/>
            <a:pathLst>
              <a:path h="1340774" w="1340774">
                <a:moveTo>
                  <a:pt x="0" y="0"/>
                </a:moveTo>
                <a:lnTo>
                  <a:pt x="1340773" y="0"/>
                </a:lnTo>
                <a:lnTo>
                  <a:pt x="1340773" y="1340774"/>
                </a:lnTo>
                <a:lnTo>
                  <a:pt x="0" y="134077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5083620" y="7384507"/>
            <a:ext cx="1178889" cy="1178889"/>
          </a:xfrm>
          <a:custGeom>
            <a:avLst/>
            <a:gdLst/>
            <a:ahLst/>
            <a:cxnLst/>
            <a:rect r="r" b="b" t="t" l="l"/>
            <a:pathLst>
              <a:path h="1178889" w="1178889">
                <a:moveTo>
                  <a:pt x="0" y="0"/>
                </a:moveTo>
                <a:lnTo>
                  <a:pt x="1178889" y="0"/>
                </a:lnTo>
                <a:lnTo>
                  <a:pt x="1178889" y="1178889"/>
                </a:lnTo>
                <a:lnTo>
                  <a:pt x="0" y="1178889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2273997" y="7654185"/>
            <a:ext cx="2590526" cy="497294"/>
          </a:xfrm>
          <a:custGeom>
            <a:avLst/>
            <a:gdLst/>
            <a:ahLst/>
            <a:cxnLst/>
            <a:rect r="r" b="b" t="t" l="l"/>
            <a:pathLst>
              <a:path h="497294" w="2590526">
                <a:moveTo>
                  <a:pt x="0" y="0"/>
                </a:moveTo>
                <a:lnTo>
                  <a:pt x="2590525" y="0"/>
                </a:lnTo>
                <a:lnTo>
                  <a:pt x="2590525" y="497294"/>
                </a:lnTo>
                <a:lnTo>
                  <a:pt x="0" y="49729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-19314" b="-222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4682653" y="6067692"/>
            <a:ext cx="1316815" cy="1316815"/>
          </a:xfrm>
          <a:custGeom>
            <a:avLst/>
            <a:gdLst/>
            <a:ahLst/>
            <a:cxnLst/>
            <a:rect r="r" b="b" t="t" l="l"/>
            <a:pathLst>
              <a:path h="1316815" w="1316815">
                <a:moveTo>
                  <a:pt x="0" y="0"/>
                </a:moveTo>
                <a:lnTo>
                  <a:pt x="1316816" y="0"/>
                </a:lnTo>
                <a:lnTo>
                  <a:pt x="1316816" y="1316815"/>
                </a:lnTo>
                <a:lnTo>
                  <a:pt x="0" y="1316815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4289887" y="4076437"/>
            <a:ext cx="1429588" cy="1429588"/>
          </a:xfrm>
          <a:custGeom>
            <a:avLst/>
            <a:gdLst/>
            <a:ahLst/>
            <a:cxnLst/>
            <a:rect r="r" b="b" t="t" l="l"/>
            <a:pathLst>
              <a:path h="1429588" w="1429588">
                <a:moveTo>
                  <a:pt x="0" y="0"/>
                </a:moveTo>
                <a:lnTo>
                  <a:pt x="1429588" y="0"/>
                </a:lnTo>
                <a:lnTo>
                  <a:pt x="1429588" y="1429588"/>
                </a:lnTo>
                <a:lnTo>
                  <a:pt x="0" y="1429588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15530139" y="2418221"/>
            <a:ext cx="2646337" cy="1889485"/>
          </a:xfrm>
          <a:custGeom>
            <a:avLst/>
            <a:gdLst/>
            <a:ahLst/>
            <a:cxnLst/>
            <a:rect r="r" b="b" t="t" l="l"/>
            <a:pathLst>
              <a:path h="1889485" w="2646337">
                <a:moveTo>
                  <a:pt x="0" y="0"/>
                </a:moveTo>
                <a:lnTo>
                  <a:pt x="2646337" y="0"/>
                </a:lnTo>
                <a:lnTo>
                  <a:pt x="2646337" y="1889485"/>
                </a:lnTo>
                <a:lnTo>
                  <a:pt x="0" y="1889485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16449050" y="2122032"/>
            <a:ext cx="810250" cy="810250"/>
          </a:xfrm>
          <a:custGeom>
            <a:avLst/>
            <a:gdLst/>
            <a:ahLst/>
            <a:cxnLst/>
            <a:rect r="r" b="b" t="t" l="l"/>
            <a:pathLst>
              <a:path h="810250" w="810250">
                <a:moveTo>
                  <a:pt x="0" y="0"/>
                </a:moveTo>
                <a:lnTo>
                  <a:pt x="810250" y="0"/>
                </a:lnTo>
                <a:lnTo>
                  <a:pt x="810250" y="810250"/>
                </a:lnTo>
                <a:lnTo>
                  <a:pt x="0" y="810250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13232100" y="8291173"/>
            <a:ext cx="1303776" cy="1303776"/>
          </a:xfrm>
          <a:custGeom>
            <a:avLst/>
            <a:gdLst/>
            <a:ahLst/>
            <a:cxnLst/>
            <a:rect r="r" b="b" t="t" l="l"/>
            <a:pathLst>
              <a:path h="1303776" w="1303776">
                <a:moveTo>
                  <a:pt x="0" y="0"/>
                </a:moveTo>
                <a:lnTo>
                  <a:pt x="1303776" y="0"/>
                </a:lnTo>
                <a:lnTo>
                  <a:pt x="1303776" y="1303776"/>
                </a:lnTo>
                <a:lnTo>
                  <a:pt x="0" y="1303776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15240000" y="5090748"/>
            <a:ext cx="1611222" cy="1072195"/>
          </a:xfrm>
          <a:custGeom>
            <a:avLst/>
            <a:gdLst/>
            <a:ahLst/>
            <a:cxnLst/>
            <a:rect r="r" b="b" t="t" l="l"/>
            <a:pathLst>
              <a:path h="1072195" w="1611222">
                <a:moveTo>
                  <a:pt x="0" y="0"/>
                </a:moveTo>
                <a:lnTo>
                  <a:pt x="1611222" y="0"/>
                </a:lnTo>
                <a:lnTo>
                  <a:pt x="1611222" y="1072195"/>
                </a:lnTo>
                <a:lnTo>
                  <a:pt x="0" y="1072195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14535876" y="8563396"/>
            <a:ext cx="1566861" cy="1173633"/>
          </a:xfrm>
          <a:custGeom>
            <a:avLst/>
            <a:gdLst/>
            <a:ahLst/>
            <a:cxnLst/>
            <a:rect r="r" b="b" t="t" l="l"/>
            <a:pathLst>
              <a:path h="1173633" w="1566861">
                <a:moveTo>
                  <a:pt x="0" y="0"/>
                </a:moveTo>
                <a:lnTo>
                  <a:pt x="1566861" y="0"/>
                </a:lnTo>
                <a:lnTo>
                  <a:pt x="1566861" y="1173634"/>
                </a:lnTo>
                <a:lnTo>
                  <a:pt x="0" y="1173634"/>
                </a:lnTo>
                <a:lnTo>
                  <a:pt x="0" y="0"/>
                </a:lnTo>
                <a:close/>
              </a:path>
            </a:pathLst>
          </a:custGeom>
          <a:blipFill>
            <a:blip r:embed="rId21"/>
            <a:stretch>
              <a:fillRect l="0" t="0" r="0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16348800" y="3887174"/>
            <a:ext cx="1108324" cy="1108324"/>
          </a:xfrm>
          <a:custGeom>
            <a:avLst/>
            <a:gdLst/>
            <a:ahLst/>
            <a:cxnLst/>
            <a:rect r="r" b="b" t="t" l="l"/>
            <a:pathLst>
              <a:path h="1108324" w="1108324">
                <a:moveTo>
                  <a:pt x="0" y="0"/>
                </a:moveTo>
                <a:lnTo>
                  <a:pt x="1108324" y="0"/>
                </a:lnTo>
                <a:lnTo>
                  <a:pt x="1108324" y="1108324"/>
                </a:lnTo>
                <a:lnTo>
                  <a:pt x="0" y="1108324"/>
                </a:lnTo>
                <a:lnTo>
                  <a:pt x="0" y="0"/>
                </a:lnTo>
                <a:close/>
              </a:path>
            </a:pathLst>
          </a:custGeom>
          <a:blipFill>
            <a:blip r:embed="rId22"/>
            <a:stretch>
              <a:fillRect l="0" t="0" r="0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16902962" y="4799204"/>
            <a:ext cx="1172767" cy="1172767"/>
          </a:xfrm>
          <a:custGeom>
            <a:avLst/>
            <a:gdLst/>
            <a:ahLst/>
            <a:cxnLst/>
            <a:rect r="r" b="b" t="t" l="l"/>
            <a:pathLst>
              <a:path h="1172767" w="1172767">
                <a:moveTo>
                  <a:pt x="0" y="0"/>
                </a:moveTo>
                <a:lnTo>
                  <a:pt x="1172767" y="0"/>
                </a:lnTo>
                <a:lnTo>
                  <a:pt x="1172767" y="1172767"/>
                </a:lnTo>
                <a:lnTo>
                  <a:pt x="0" y="1172767"/>
                </a:lnTo>
                <a:lnTo>
                  <a:pt x="0" y="0"/>
                </a:lnTo>
                <a:close/>
              </a:path>
            </a:pathLst>
          </a:custGeom>
          <a:blipFill>
            <a:blip r:embed="rId23"/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16024825" y="8500168"/>
            <a:ext cx="1234475" cy="1234475"/>
          </a:xfrm>
          <a:custGeom>
            <a:avLst/>
            <a:gdLst/>
            <a:ahLst/>
            <a:cxnLst/>
            <a:rect r="r" b="b" t="t" l="l"/>
            <a:pathLst>
              <a:path h="1234475" w="1234475">
                <a:moveTo>
                  <a:pt x="0" y="0"/>
                </a:moveTo>
                <a:lnTo>
                  <a:pt x="1234475" y="0"/>
                </a:lnTo>
                <a:lnTo>
                  <a:pt x="1234475" y="1234475"/>
                </a:lnTo>
                <a:lnTo>
                  <a:pt x="0" y="1234475"/>
                </a:lnTo>
                <a:lnTo>
                  <a:pt x="0" y="0"/>
                </a:lnTo>
                <a:close/>
              </a:path>
            </a:pathLst>
          </a:custGeom>
          <a:blipFill>
            <a:blip r:embed="rId2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734643"/>
            <a:ext cx="18287998" cy="754857"/>
            <a:chOff x="0" y="0"/>
            <a:chExt cx="24383998" cy="10064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4400" y="131062"/>
            <a:ext cx="16459200" cy="1714500"/>
            <a:chOff x="0" y="0"/>
            <a:chExt cx="21945600" cy="228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945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04775"/>
              <a:ext cx="21945600" cy="23907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480"/>
                </a:lnSpc>
              </a:pPr>
              <a:r>
                <a:rPr lang="en-US" sz="5400" b="true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FEASIBILITY AND VIABILITY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3106400" y="9737030"/>
            <a:ext cx="4267200" cy="547688"/>
            <a:chOff x="0" y="0"/>
            <a:chExt cx="5689600" cy="7302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68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5689600">
                  <a:moveTo>
                    <a:pt x="0" y="0"/>
                  </a:moveTo>
                  <a:lnTo>
                    <a:pt x="5689600" y="0"/>
                  </a:lnTo>
                  <a:lnTo>
                    <a:pt x="568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5689600" cy="749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b="true" sz="1800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4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972300" y="9737030"/>
            <a:ext cx="4806000" cy="547688"/>
            <a:chOff x="0" y="0"/>
            <a:chExt cx="6408000" cy="7302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408000" cy="730250"/>
            </a:xfrm>
            <a:custGeom>
              <a:avLst/>
              <a:gdLst/>
              <a:ahLst/>
              <a:cxnLst/>
              <a:rect r="r" b="b" t="t" l="l"/>
              <a:pathLst>
                <a:path h="730250" w="6408000">
                  <a:moveTo>
                    <a:pt x="0" y="0"/>
                  </a:moveTo>
                  <a:lnTo>
                    <a:pt x="6408000" y="0"/>
                  </a:lnTo>
                  <a:lnTo>
                    <a:pt x="64080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6408000" cy="749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@SIH Idea submission- Template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4762049" y="288145"/>
            <a:ext cx="3313680" cy="1684302"/>
            <a:chOff x="0" y="0"/>
            <a:chExt cx="4418240" cy="2245736"/>
          </a:xfrm>
        </p:grpSpPr>
        <p:sp>
          <p:nvSpPr>
            <p:cNvPr name="Freeform 14" id="14" descr="https://www.sih.gov.in/img1/SIH-Logo.png"/>
            <p:cNvSpPr/>
            <p:nvPr/>
          </p:nvSpPr>
          <p:spPr>
            <a:xfrm flipH="false" flipV="false" rot="0">
              <a:off x="0" y="0"/>
              <a:ext cx="4418203" cy="2245741"/>
            </a:xfrm>
            <a:custGeom>
              <a:avLst/>
              <a:gdLst/>
              <a:ahLst/>
              <a:cxnLst/>
              <a:rect r="r" b="b" t="t" l="l"/>
              <a:pathLst>
                <a:path h="2245741" w="4418203">
                  <a:moveTo>
                    <a:pt x="0" y="0"/>
                  </a:moveTo>
                  <a:lnTo>
                    <a:pt x="4418203" y="0"/>
                  </a:lnTo>
                  <a:lnTo>
                    <a:pt x="4418203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450398" y="606649"/>
            <a:ext cx="2982298" cy="1249101"/>
            <a:chOff x="0" y="0"/>
            <a:chExt cx="3976397" cy="1665468"/>
          </a:xfrm>
        </p:grpSpPr>
        <p:sp>
          <p:nvSpPr>
            <p:cNvPr name="Freeform 16" id="16" descr="Your startup LOGO"/>
            <p:cNvSpPr/>
            <p:nvPr/>
          </p:nvSpPr>
          <p:spPr>
            <a:xfrm flipH="false" flipV="false" rot="0">
              <a:off x="39538" y="25400"/>
              <a:ext cx="3897265" cy="1614678"/>
            </a:xfrm>
            <a:custGeom>
              <a:avLst/>
              <a:gdLst/>
              <a:ahLst/>
              <a:cxnLst/>
              <a:rect r="r" b="b" t="t" l="l"/>
              <a:pathLst>
                <a:path h="1614678" w="3897265">
                  <a:moveTo>
                    <a:pt x="0" y="807339"/>
                  </a:moveTo>
                  <a:cubicBezTo>
                    <a:pt x="0" y="361442"/>
                    <a:pt x="872407" y="0"/>
                    <a:pt x="1948633" y="0"/>
                  </a:cubicBezTo>
                  <a:cubicBezTo>
                    <a:pt x="3024858" y="0"/>
                    <a:pt x="3897266" y="361442"/>
                    <a:pt x="3897266" y="807339"/>
                  </a:cubicBezTo>
                  <a:cubicBezTo>
                    <a:pt x="3897266" y="1253236"/>
                    <a:pt x="3024858" y="1614678"/>
                    <a:pt x="1948633" y="1614678"/>
                  </a:cubicBezTo>
                  <a:cubicBezTo>
                    <a:pt x="872407" y="1614678"/>
                    <a:pt x="0" y="1253236"/>
                    <a:pt x="0" y="80733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 descr="Your startup LOGO"/>
            <p:cNvSpPr/>
            <p:nvPr/>
          </p:nvSpPr>
          <p:spPr>
            <a:xfrm flipH="false" flipV="false" rot="0">
              <a:off x="0" y="0"/>
              <a:ext cx="3976341" cy="1665478"/>
            </a:xfrm>
            <a:custGeom>
              <a:avLst/>
              <a:gdLst/>
              <a:ahLst/>
              <a:cxnLst/>
              <a:rect r="r" b="b" t="t" l="l"/>
              <a:pathLst>
                <a:path h="1665478" w="3976341">
                  <a:moveTo>
                    <a:pt x="0" y="832739"/>
                  </a:moveTo>
                  <a:cubicBezTo>
                    <a:pt x="0" y="363855"/>
                    <a:pt x="907596" y="0"/>
                    <a:pt x="1988171" y="0"/>
                  </a:cubicBezTo>
                  <a:cubicBezTo>
                    <a:pt x="3068745" y="0"/>
                    <a:pt x="3976341" y="363855"/>
                    <a:pt x="3976341" y="832739"/>
                  </a:cubicBezTo>
                  <a:lnTo>
                    <a:pt x="3936804" y="832739"/>
                  </a:lnTo>
                  <a:lnTo>
                    <a:pt x="3976341" y="832739"/>
                  </a:lnTo>
                  <a:cubicBezTo>
                    <a:pt x="3976341" y="1301623"/>
                    <a:pt x="3068745" y="1665478"/>
                    <a:pt x="1988171" y="1665478"/>
                  </a:cubicBezTo>
                  <a:lnTo>
                    <a:pt x="1988171" y="1640078"/>
                  </a:lnTo>
                  <a:lnTo>
                    <a:pt x="1988171" y="1665478"/>
                  </a:lnTo>
                  <a:cubicBezTo>
                    <a:pt x="907596" y="1665478"/>
                    <a:pt x="0" y="1301623"/>
                    <a:pt x="0" y="832739"/>
                  </a:cubicBezTo>
                  <a:lnTo>
                    <a:pt x="39538" y="832739"/>
                  </a:lnTo>
                  <a:lnTo>
                    <a:pt x="79076" y="832739"/>
                  </a:lnTo>
                  <a:lnTo>
                    <a:pt x="39538" y="832739"/>
                  </a:lnTo>
                  <a:lnTo>
                    <a:pt x="0" y="832739"/>
                  </a:lnTo>
                  <a:moveTo>
                    <a:pt x="79076" y="832739"/>
                  </a:moveTo>
                  <a:cubicBezTo>
                    <a:pt x="79076" y="846709"/>
                    <a:pt x="61284" y="858139"/>
                    <a:pt x="39538" y="858139"/>
                  </a:cubicBezTo>
                  <a:cubicBezTo>
                    <a:pt x="17792" y="858139"/>
                    <a:pt x="0" y="846709"/>
                    <a:pt x="0" y="832739"/>
                  </a:cubicBezTo>
                  <a:cubicBezTo>
                    <a:pt x="0" y="818769"/>
                    <a:pt x="17792" y="807339"/>
                    <a:pt x="39538" y="807339"/>
                  </a:cubicBezTo>
                  <a:cubicBezTo>
                    <a:pt x="61284" y="807339"/>
                    <a:pt x="79076" y="818769"/>
                    <a:pt x="79076" y="832739"/>
                  </a:cubicBezTo>
                  <a:cubicBezTo>
                    <a:pt x="79076" y="1255522"/>
                    <a:pt x="916492" y="1614678"/>
                    <a:pt x="1988171" y="1614678"/>
                  </a:cubicBezTo>
                  <a:cubicBezTo>
                    <a:pt x="3059849" y="1614678"/>
                    <a:pt x="3897265" y="1255522"/>
                    <a:pt x="3897265" y="832739"/>
                  </a:cubicBezTo>
                  <a:cubicBezTo>
                    <a:pt x="3897265" y="409956"/>
                    <a:pt x="3060047" y="50800"/>
                    <a:pt x="1988171" y="50800"/>
                  </a:cubicBezTo>
                  <a:lnTo>
                    <a:pt x="1988171" y="25400"/>
                  </a:lnTo>
                  <a:lnTo>
                    <a:pt x="1988171" y="50800"/>
                  </a:lnTo>
                  <a:cubicBezTo>
                    <a:pt x="916492" y="50800"/>
                    <a:pt x="79076" y="409956"/>
                    <a:pt x="79076" y="832739"/>
                  </a:cubicBezTo>
                  <a:close/>
                </a:path>
              </a:pathLst>
            </a:custGeom>
            <a:solidFill>
              <a:srgbClr val="8064A2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"/>
              <a:ext cx="3976397" cy="1674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80"/>
                </a:lnSpc>
              </a:pPr>
              <a:r>
                <a:rPr lang="en-US" sz="2400">
                  <a:solidFill>
                    <a:srgbClr val="000000"/>
                  </a:solidFill>
                  <a:latin typeface="Garamond"/>
                  <a:ea typeface="Garamond"/>
                  <a:cs typeface="Garamond"/>
                  <a:sym typeface="Garamond"/>
                </a:rPr>
                <a:t>TEAM_AGROSENSE</a:t>
              </a: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0129357" y="5775950"/>
            <a:ext cx="4338564" cy="4508767"/>
          </a:xfrm>
          <a:custGeom>
            <a:avLst/>
            <a:gdLst/>
            <a:ahLst/>
            <a:cxnLst/>
            <a:rect r="r" b="b" t="t" l="l"/>
            <a:pathLst>
              <a:path h="4508767" w="4338564">
                <a:moveTo>
                  <a:pt x="0" y="0"/>
                </a:moveTo>
                <a:lnTo>
                  <a:pt x="4338563" y="0"/>
                </a:lnTo>
                <a:lnTo>
                  <a:pt x="4338563" y="4508767"/>
                </a:lnTo>
                <a:lnTo>
                  <a:pt x="0" y="45087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61" t="0" r="-1961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4428982" y="5933519"/>
            <a:ext cx="3979814" cy="4351198"/>
          </a:xfrm>
          <a:custGeom>
            <a:avLst/>
            <a:gdLst/>
            <a:ahLst/>
            <a:cxnLst/>
            <a:rect r="r" b="b" t="t" l="l"/>
            <a:pathLst>
              <a:path h="4351198" w="3979814">
                <a:moveTo>
                  <a:pt x="0" y="0"/>
                </a:moveTo>
                <a:lnTo>
                  <a:pt x="3979814" y="0"/>
                </a:lnTo>
                <a:lnTo>
                  <a:pt x="3979814" y="4351198"/>
                </a:lnTo>
                <a:lnTo>
                  <a:pt x="0" y="43511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65" t="0" r="-4665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263296" y="2008150"/>
            <a:ext cx="9866061" cy="10346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18"/>
              </a:lnSpc>
            </a:pPr>
            <a:r>
              <a:rPr lang="en-US" sz="3237" spc="42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Feasibility Analysis</a:t>
            </a:r>
          </a:p>
          <a:p>
            <a:pPr algn="l">
              <a:lnSpc>
                <a:spcPts val="1618"/>
              </a:lnSpc>
            </a:pPr>
          </a:p>
          <a:p>
            <a:pPr algn="l">
              <a:lnSpc>
                <a:spcPts val="1618"/>
              </a:lnSpc>
            </a:pPr>
          </a:p>
          <a:p>
            <a:pPr algn="l" marL="602155" indent="-301078" lvl="1">
              <a:lnSpc>
                <a:spcPts val="3318"/>
              </a:lnSpc>
              <a:buFont typeface="Arial"/>
              <a:buChar char="•"/>
            </a:pP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Time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series, 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Proven </a:t>
            </a: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AI/ML models 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(</a:t>
            </a: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KNN, RandomForest, XGBoost,Regression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,</a:t>
            </a: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 CNNs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, </a:t>
            </a: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RNNs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), publicly available </a:t>
            </a: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weather 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&amp; </a:t>
            </a: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soil Data.</a:t>
            </a:r>
          </a:p>
          <a:p>
            <a:pPr algn="l" marL="602155" indent="-301078" lvl="1">
              <a:lnSpc>
                <a:spcPts val="3318"/>
              </a:lnSpc>
              <a:buFont typeface="Arial"/>
              <a:buChar char="•"/>
            </a:pP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Mult</a:t>
            </a: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ilingual interface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for farmer accessibility.</a:t>
            </a:r>
          </a:p>
          <a:p>
            <a:pPr algn="l" marL="602155" indent="-301078" lvl="1">
              <a:lnSpc>
                <a:spcPts val="3318"/>
              </a:lnSpc>
              <a:buFont typeface="Arial"/>
              <a:buChar char="•"/>
            </a:pP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Low-cost, scalable solution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using </a:t>
            </a: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open-source datasets &amp; cloud computing.</a:t>
            </a:r>
          </a:p>
          <a:p>
            <a:pPr algn="l" marL="602155" indent="-301078" lvl="1">
              <a:lnSpc>
                <a:spcPts val="3318"/>
              </a:lnSpc>
              <a:buFont typeface="Arial"/>
              <a:buChar char="•"/>
            </a:pP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Available</a:t>
            </a: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 offline app, 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using</a:t>
            </a: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 Internet to improvise 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predictions and recommendations further.</a:t>
            </a:r>
          </a:p>
          <a:p>
            <a:pPr algn="l" marL="602155" indent="-301078" lvl="1">
              <a:lnSpc>
                <a:spcPts val="3318"/>
              </a:lnSpc>
              <a:buFont typeface="Arial"/>
              <a:buChar char="•"/>
            </a:pP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Whatsapp</a:t>
            </a:r>
            <a:r>
              <a:rPr lang="en-US" sz="2789" spc="36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for </a:t>
            </a:r>
            <a:r>
              <a:rPr lang="en-US" b="true" sz="2789" spc="3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seamless communication &amp; simplicity.</a:t>
            </a:r>
          </a:p>
          <a:p>
            <a:pPr algn="l">
              <a:lnSpc>
                <a:spcPts val="3318"/>
              </a:lnSpc>
            </a:pPr>
          </a:p>
          <a:p>
            <a:pPr algn="l">
              <a:lnSpc>
                <a:spcPts val="3269"/>
              </a:lnSpc>
            </a:pPr>
            <a:r>
              <a:rPr lang="en-US" sz="3237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Challenges &amp; Risks</a:t>
            </a:r>
          </a:p>
          <a:p>
            <a:pPr algn="l" marL="602155" indent="-301078" lvl="1">
              <a:lnSpc>
                <a:spcPts val="5159"/>
              </a:lnSpc>
              <a:buFont typeface="Arial"/>
              <a:buChar char="•"/>
            </a:pPr>
            <a:r>
              <a:rPr lang="en-US" b="true" sz="2789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Incomplete / inconsistent agricultural data</a:t>
            </a:r>
            <a:r>
              <a:rPr lang="en-US" sz="278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(data</a:t>
            </a:r>
            <a:r>
              <a:rPr lang="en-US" sz="278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quality issue)</a:t>
            </a:r>
          </a:p>
          <a:p>
            <a:pPr algn="l" marL="602155" indent="-301078" lvl="1">
              <a:lnSpc>
                <a:spcPts val="5159"/>
              </a:lnSpc>
              <a:buFont typeface="Arial"/>
              <a:buChar char="•"/>
            </a:pPr>
            <a:r>
              <a:rPr lang="en-US" sz="278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Rural connectivity gaps affecting </a:t>
            </a:r>
            <a:r>
              <a:rPr lang="en-US" b="true" sz="2789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real-time analytics</a:t>
            </a:r>
          </a:p>
          <a:p>
            <a:pPr algn="l" marL="602155" indent="-301078" lvl="1">
              <a:lnSpc>
                <a:spcPts val="5159"/>
              </a:lnSpc>
              <a:buFont typeface="Arial"/>
              <a:buChar char="•"/>
            </a:pPr>
            <a:r>
              <a:rPr lang="en-US" b="true" sz="2789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Climate variability</a:t>
            </a:r>
            <a:r>
              <a:rPr lang="en-US" sz="278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impacting prediction accuracy</a:t>
            </a:r>
          </a:p>
          <a:p>
            <a:pPr algn="l" marL="602155" indent="-301078" lvl="1">
              <a:lnSpc>
                <a:spcPts val="5159"/>
              </a:lnSpc>
              <a:buFont typeface="Arial"/>
              <a:buChar char="•"/>
            </a:pPr>
            <a:r>
              <a:rPr lang="en-US" b="true" sz="2789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Farmer adoption barriers</a:t>
            </a:r>
            <a:r>
              <a:rPr lang="en-US" sz="278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– trust &amp; digital literacy issues</a:t>
            </a:r>
          </a:p>
          <a:p>
            <a:pPr algn="l">
              <a:lnSpc>
                <a:spcPts val="4044"/>
              </a:lnSpc>
            </a:pPr>
          </a:p>
          <a:p>
            <a:pPr algn="l">
              <a:lnSpc>
                <a:spcPts val="3954"/>
              </a:lnSpc>
            </a:pPr>
          </a:p>
          <a:p>
            <a:pPr algn="l">
              <a:lnSpc>
                <a:spcPts val="3123"/>
              </a:lnSpc>
            </a:pPr>
          </a:p>
          <a:p>
            <a:pPr algn="l">
              <a:lnSpc>
                <a:spcPts val="3123"/>
              </a:lnSpc>
            </a:pPr>
          </a:p>
          <a:p>
            <a:pPr algn="l">
              <a:lnSpc>
                <a:spcPts val="3123"/>
              </a:lnSpc>
            </a:pPr>
          </a:p>
          <a:p>
            <a:pPr algn="l">
              <a:lnSpc>
                <a:spcPts val="3123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0129357" y="1164525"/>
            <a:ext cx="8158642" cy="58711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8"/>
              </a:lnSpc>
            </a:pPr>
          </a:p>
          <a:p>
            <a:pPr algn="l">
              <a:lnSpc>
                <a:spcPts val="1620"/>
              </a:lnSpc>
            </a:pPr>
            <a:r>
              <a:rPr lang="en-US" sz="3240" b="true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Strategies</a:t>
            </a:r>
          </a:p>
          <a:p>
            <a:pPr algn="l">
              <a:lnSpc>
                <a:spcPts val="4032"/>
              </a:lnSpc>
            </a:pPr>
          </a:p>
          <a:p>
            <a:pPr algn="l" marL="602361" indent="-301180" lvl="1">
              <a:lnSpc>
                <a:spcPts val="3403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Integrate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atellite imagery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+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crowdsourced farm data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for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Bi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g Data-driven insights</a:t>
            </a:r>
          </a:p>
          <a:p>
            <a:pPr algn="l" marL="602361" indent="-301180" lvl="1">
              <a:lnSpc>
                <a:spcPts val="3403"/>
              </a:lnSpc>
              <a:buFont typeface="Arial"/>
              <a:buChar char="•"/>
            </a:pP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Discussion forums 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integrating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 LangChain and LLMs 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help farmers solve problems.</a:t>
            </a:r>
          </a:p>
          <a:p>
            <a:pPr algn="l" marL="602361" indent="-301180" lvl="1">
              <a:lnSpc>
                <a:spcPts val="3403"/>
              </a:lnSpc>
              <a:buFont typeface="Arial"/>
              <a:buChar char="•"/>
            </a:pP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LLMs,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Agentic AI 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&amp;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chatbot 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based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advisory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in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regional languages.</a:t>
            </a:r>
          </a:p>
          <a:p>
            <a:pPr algn="l" marL="602361" indent="-301180" lvl="1">
              <a:lnSpc>
                <a:spcPts val="3403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Real time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report summaries,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government schemes 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and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 guideline updates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via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Whatsapp.</a:t>
            </a:r>
          </a:p>
          <a:p>
            <a:pPr algn="l">
              <a:lnSpc>
                <a:spcPts val="3207"/>
              </a:lnSpc>
            </a:pPr>
          </a:p>
          <a:p>
            <a:pPr algn="l">
              <a:lnSpc>
                <a:spcPts val="3207"/>
              </a:lnSpc>
            </a:pPr>
          </a:p>
          <a:p>
            <a:pPr algn="l">
              <a:lnSpc>
                <a:spcPts val="3207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734643"/>
            <a:ext cx="18287998" cy="754857"/>
            <a:chOff x="0" y="0"/>
            <a:chExt cx="24383998" cy="10064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4400" y="96420"/>
            <a:ext cx="16459200" cy="1714500"/>
            <a:chOff x="0" y="0"/>
            <a:chExt cx="21945600" cy="228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945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04775"/>
              <a:ext cx="21945600" cy="23907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480"/>
                </a:lnSpc>
              </a:pPr>
              <a:r>
                <a:rPr lang="en-US" sz="5400" b="true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IMPACT AND BENEFITS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93938" y="1753770"/>
            <a:ext cx="16296506" cy="837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95"/>
              </a:lnSpc>
            </a:pPr>
            <a:r>
              <a:rPr lang="en-US" b="true" sz="299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Potential Impact (Target Audience – Farmers)</a:t>
            </a:r>
          </a:p>
          <a:p>
            <a:pPr algn="just" marL="602361" indent="-301180" lvl="1">
              <a:lnSpc>
                <a:spcPts val="3348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Boosts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crop yield &amp; income by ≥10% 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through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AI-driven predictive analytics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</a:t>
            </a:r>
          </a:p>
          <a:p>
            <a:pPr algn="l" marL="602361" indent="-301180" lvl="1">
              <a:lnSpc>
                <a:spcPts val="3348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Provides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timely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,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data-backed farm decisions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(irrigation, fertilization, pest control).</a:t>
            </a:r>
          </a:p>
          <a:p>
            <a:pPr algn="just" marL="602361" indent="-301180" lvl="1">
              <a:lnSpc>
                <a:spcPts val="3348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Reduces risks from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pest infestations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&amp;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weather variability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using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real-time monitoring.</a:t>
            </a:r>
          </a:p>
          <a:p>
            <a:pPr algn="just" marL="602361" indent="-301180" lvl="1">
              <a:lnSpc>
                <a:spcPts val="3348"/>
              </a:lnSpc>
              <a:buFont typeface="Arial"/>
              <a:buChar char="•"/>
            </a:pP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Increases annual income up to ₹20,000 per hectare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, empowering small-scale farmers.</a:t>
            </a:r>
          </a:p>
          <a:p>
            <a:pPr algn="just">
              <a:lnSpc>
                <a:spcPts val="2567"/>
              </a:lnSpc>
            </a:pPr>
          </a:p>
          <a:p>
            <a:pPr algn="just">
              <a:lnSpc>
                <a:spcPts val="3595"/>
              </a:lnSpc>
            </a:pPr>
            <a:r>
              <a:rPr lang="en-US" b="true" sz="2996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Benefits of the Solution</a:t>
            </a:r>
          </a:p>
          <a:p>
            <a:pPr algn="just" marL="602361" indent="-301180" lvl="1">
              <a:lnSpc>
                <a:spcPts val="3348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Social Impact</a:t>
            </a:r>
          </a:p>
          <a:p>
            <a:pPr algn="just" marL="1204722" indent="-401574" lvl="2">
              <a:lnSpc>
                <a:spcPts val="3348"/>
              </a:lnSpc>
              <a:buFont typeface="Arial"/>
              <a:buChar char="⚬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Improves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livelihoods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&amp;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rural empowerment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</a:t>
            </a:r>
          </a:p>
          <a:p>
            <a:pPr algn="just" marL="1204722" indent="-401574" lvl="2">
              <a:lnSpc>
                <a:spcPts val="3348"/>
              </a:lnSpc>
              <a:buFont typeface="Arial"/>
              <a:buChar char="⚬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Enhances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food security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&amp; reduces dependence on guesswork.</a:t>
            </a:r>
          </a:p>
          <a:p>
            <a:pPr algn="just" marL="602361" indent="-301180" lvl="1">
              <a:lnSpc>
                <a:spcPts val="3348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Economic Impact</a:t>
            </a:r>
          </a:p>
          <a:p>
            <a:pPr algn="just" marL="1204722" indent="-401574" lvl="2">
              <a:lnSpc>
                <a:spcPts val="3348"/>
              </a:lnSpc>
              <a:buFont typeface="Arial"/>
              <a:buChar char="⚬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Increases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farm productivity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&amp;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 profitability.</a:t>
            </a:r>
          </a:p>
          <a:p>
            <a:pPr algn="just" marL="1204722" indent="-401574" lvl="2">
              <a:lnSpc>
                <a:spcPts val="3348"/>
              </a:lnSpc>
              <a:buFont typeface="Arial"/>
              <a:buChar char="⚬"/>
            </a:pP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Reduces input costs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via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optimized fertilizer &amp; irrigation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</a:t>
            </a:r>
          </a:p>
          <a:p>
            <a:pPr algn="just" marL="602361" indent="-301180" lvl="1">
              <a:lnSpc>
                <a:spcPts val="3348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Environmental Impact</a:t>
            </a:r>
          </a:p>
          <a:p>
            <a:pPr algn="just" marL="1204722" indent="-401574" lvl="2">
              <a:lnSpc>
                <a:spcPts val="3348"/>
              </a:lnSpc>
              <a:buFont typeface="Arial"/>
              <a:buChar char="⚬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Enables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precision irrigation 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→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 15–25% water savings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Soil nutrient optimization</a:t>
            </a:r>
          </a:p>
          <a:p>
            <a:pPr algn="just" marL="1204722" indent="-401574" lvl="2">
              <a:lnSpc>
                <a:spcPts val="3348"/>
              </a:lnSpc>
              <a:buFont typeface="Arial"/>
              <a:buChar char="⚬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Promotes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sustainable agriculture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with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minimal resource wastage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</a:t>
            </a:r>
          </a:p>
          <a:p>
            <a:pPr algn="just" marL="602361" indent="-301180" lvl="1">
              <a:lnSpc>
                <a:spcPts val="3348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Technological Impact</a:t>
            </a:r>
          </a:p>
          <a:p>
            <a:pPr algn="just" marL="1204722" indent="-401574" lvl="2">
              <a:lnSpc>
                <a:spcPts val="3348"/>
              </a:lnSpc>
              <a:buFont typeface="Arial"/>
              <a:buChar char="⚬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Encourages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AI 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&amp;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 IoT adoption</a:t>
            </a: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in agriculture.</a:t>
            </a:r>
          </a:p>
          <a:p>
            <a:pPr algn="just" marL="1204722" indent="-401574" lvl="2">
              <a:lnSpc>
                <a:spcPts val="3348"/>
              </a:lnSpc>
              <a:buFont typeface="Arial"/>
              <a:buChar char="⚬"/>
            </a:pPr>
            <a:r>
              <a:rPr lang="en-US" sz="279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Integrates </a:t>
            </a:r>
            <a:r>
              <a:rPr lang="en-US" b="true" sz="279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Machine Learning, Big Data Analytics, Cloud Computing, and Smart Farming tools.</a:t>
            </a:r>
          </a:p>
          <a:p>
            <a:pPr algn="just">
              <a:lnSpc>
                <a:spcPts val="3095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13106400" y="9737030"/>
            <a:ext cx="4267200" cy="547688"/>
            <a:chOff x="0" y="0"/>
            <a:chExt cx="5689600" cy="7302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68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5689600">
                  <a:moveTo>
                    <a:pt x="0" y="0"/>
                  </a:moveTo>
                  <a:lnTo>
                    <a:pt x="5689600" y="0"/>
                  </a:lnTo>
                  <a:lnTo>
                    <a:pt x="568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5689600" cy="749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b="true" sz="1800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5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972300" y="9737030"/>
            <a:ext cx="4806000" cy="547688"/>
            <a:chOff x="0" y="0"/>
            <a:chExt cx="6408000" cy="7302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408000" cy="730250"/>
            </a:xfrm>
            <a:custGeom>
              <a:avLst/>
              <a:gdLst/>
              <a:ahLst/>
              <a:cxnLst/>
              <a:rect r="r" b="b" t="t" l="l"/>
              <a:pathLst>
                <a:path h="730250" w="6408000">
                  <a:moveTo>
                    <a:pt x="0" y="0"/>
                  </a:moveTo>
                  <a:lnTo>
                    <a:pt x="6408000" y="0"/>
                  </a:lnTo>
                  <a:lnTo>
                    <a:pt x="64080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6408000" cy="749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@SIH Idea submission- Template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4762049" y="288145"/>
            <a:ext cx="3313680" cy="1684302"/>
            <a:chOff x="0" y="0"/>
            <a:chExt cx="4418240" cy="2245736"/>
          </a:xfrm>
        </p:grpSpPr>
        <p:sp>
          <p:nvSpPr>
            <p:cNvPr name="Freeform 15" id="15" descr="https://www.sih.gov.in/img1/SIH-Logo.png"/>
            <p:cNvSpPr/>
            <p:nvPr/>
          </p:nvSpPr>
          <p:spPr>
            <a:xfrm flipH="false" flipV="false" rot="0">
              <a:off x="0" y="0"/>
              <a:ext cx="4418203" cy="2245741"/>
            </a:xfrm>
            <a:custGeom>
              <a:avLst/>
              <a:gdLst/>
              <a:ahLst/>
              <a:cxnLst/>
              <a:rect r="r" b="b" t="t" l="l"/>
              <a:pathLst>
                <a:path h="2245741" w="4418203">
                  <a:moveTo>
                    <a:pt x="0" y="0"/>
                  </a:moveTo>
                  <a:lnTo>
                    <a:pt x="4418203" y="0"/>
                  </a:lnTo>
                  <a:lnTo>
                    <a:pt x="4418203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475610" y="561819"/>
            <a:ext cx="2852248" cy="1249101"/>
            <a:chOff x="0" y="0"/>
            <a:chExt cx="3802997" cy="1665468"/>
          </a:xfrm>
        </p:grpSpPr>
        <p:sp>
          <p:nvSpPr>
            <p:cNvPr name="Freeform 17" id="17" descr="Your startup LOGO"/>
            <p:cNvSpPr/>
            <p:nvPr/>
          </p:nvSpPr>
          <p:spPr>
            <a:xfrm flipH="false" flipV="false" rot="0">
              <a:off x="37814" y="25400"/>
              <a:ext cx="3727316" cy="1614678"/>
            </a:xfrm>
            <a:custGeom>
              <a:avLst/>
              <a:gdLst/>
              <a:ahLst/>
              <a:cxnLst/>
              <a:rect r="r" b="b" t="t" l="l"/>
              <a:pathLst>
                <a:path h="1614678" w="3727316">
                  <a:moveTo>
                    <a:pt x="0" y="807339"/>
                  </a:moveTo>
                  <a:cubicBezTo>
                    <a:pt x="0" y="361442"/>
                    <a:pt x="834363" y="0"/>
                    <a:pt x="1863658" y="0"/>
                  </a:cubicBezTo>
                  <a:cubicBezTo>
                    <a:pt x="2892952" y="0"/>
                    <a:pt x="3727315" y="361442"/>
                    <a:pt x="3727315" y="807339"/>
                  </a:cubicBezTo>
                  <a:cubicBezTo>
                    <a:pt x="3727315" y="1253236"/>
                    <a:pt x="2892952" y="1614678"/>
                    <a:pt x="1863658" y="1614678"/>
                  </a:cubicBezTo>
                  <a:cubicBezTo>
                    <a:pt x="834363" y="1614678"/>
                    <a:pt x="0" y="1253236"/>
                    <a:pt x="0" y="80733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8" id="18" descr="Your startup LOGO"/>
            <p:cNvSpPr/>
            <p:nvPr/>
          </p:nvSpPr>
          <p:spPr>
            <a:xfrm flipH="false" flipV="false" rot="0">
              <a:off x="0" y="0"/>
              <a:ext cx="3802943" cy="1665478"/>
            </a:xfrm>
            <a:custGeom>
              <a:avLst/>
              <a:gdLst/>
              <a:ahLst/>
              <a:cxnLst/>
              <a:rect r="r" b="b" t="t" l="l"/>
              <a:pathLst>
                <a:path h="1665478" w="3802943">
                  <a:moveTo>
                    <a:pt x="0" y="832739"/>
                  </a:moveTo>
                  <a:cubicBezTo>
                    <a:pt x="0" y="363855"/>
                    <a:pt x="868018" y="0"/>
                    <a:pt x="1901472" y="0"/>
                  </a:cubicBezTo>
                  <a:cubicBezTo>
                    <a:pt x="2934925" y="0"/>
                    <a:pt x="3802943" y="363855"/>
                    <a:pt x="3802943" y="832739"/>
                  </a:cubicBezTo>
                  <a:lnTo>
                    <a:pt x="3765129" y="832739"/>
                  </a:lnTo>
                  <a:lnTo>
                    <a:pt x="3802943" y="832739"/>
                  </a:lnTo>
                  <a:cubicBezTo>
                    <a:pt x="3802943" y="1301623"/>
                    <a:pt x="2934925" y="1665478"/>
                    <a:pt x="1901472" y="1665478"/>
                  </a:cubicBezTo>
                  <a:lnTo>
                    <a:pt x="1901472" y="1640078"/>
                  </a:lnTo>
                  <a:lnTo>
                    <a:pt x="1901472" y="1665478"/>
                  </a:lnTo>
                  <a:cubicBezTo>
                    <a:pt x="868018" y="1665478"/>
                    <a:pt x="0" y="1301623"/>
                    <a:pt x="0" y="832739"/>
                  </a:cubicBezTo>
                  <a:lnTo>
                    <a:pt x="37814" y="832739"/>
                  </a:lnTo>
                  <a:lnTo>
                    <a:pt x="75628" y="832739"/>
                  </a:lnTo>
                  <a:lnTo>
                    <a:pt x="37814" y="832739"/>
                  </a:lnTo>
                  <a:lnTo>
                    <a:pt x="0" y="832739"/>
                  </a:lnTo>
                  <a:moveTo>
                    <a:pt x="75628" y="832739"/>
                  </a:moveTo>
                  <a:cubicBezTo>
                    <a:pt x="75628" y="846709"/>
                    <a:pt x="58612" y="858139"/>
                    <a:pt x="37814" y="858139"/>
                  </a:cubicBezTo>
                  <a:cubicBezTo>
                    <a:pt x="17016" y="858139"/>
                    <a:pt x="0" y="846709"/>
                    <a:pt x="0" y="832739"/>
                  </a:cubicBezTo>
                  <a:cubicBezTo>
                    <a:pt x="0" y="818769"/>
                    <a:pt x="17016" y="807339"/>
                    <a:pt x="37814" y="807339"/>
                  </a:cubicBezTo>
                  <a:cubicBezTo>
                    <a:pt x="58612" y="807339"/>
                    <a:pt x="75628" y="818769"/>
                    <a:pt x="75628" y="832739"/>
                  </a:cubicBezTo>
                  <a:cubicBezTo>
                    <a:pt x="75628" y="1255522"/>
                    <a:pt x="876526" y="1614678"/>
                    <a:pt x="1901472" y="1614678"/>
                  </a:cubicBezTo>
                  <a:cubicBezTo>
                    <a:pt x="2926417" y="1614678"/>
                    <a:pt x="3727316" y="1255522"/>
                    <a:pt x="3727316" y="832739"/>
                  </a:cubicBezTo>
                  <a:cubicBezTo>
                    <a:pt x="3727316" y="409956"/>
                    <a:pt x="2926606" y="50800"/>
                    <a:pt x="1901472" y="50800"/>
                  </a:cubicBezTo>
                  <a:lnTo>
                    <a:pt x="1901472" y="25400"/>
                  </a:lnTo>
                  <a:lnTo>
                    <a:pt x="1901472" y="50800"/>
                  </a:lnTo>
                  <a:cubicBezTo>
                    <a:pt x="876526" y="50800"/>
                    <a:pt x="75628" y="409956"/>
                    <a:pt x="75628" y="832739"/>
                  </a:cubicBezTo>
                  <a:close/>
                </a:path>
              </a:pathLst>
            </a:custGeom>
            <a:solidFill>
              <a:srgbClr val="8064A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3802997" cy="17226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TEAM_AGROSENSE</a:t>
              </a: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3714595" y="2261700"/>
            <a:ext cx="4573405" cy="7022163"/>
          </a:xfrm>
          <a:custGeom>
            <a:avLst/>
            <a:gdLst/>
            <a:ahLst/>
            <a:cxnLst/>
            <a:rect r="r" b="b" t="t" l="l"/>
            <a:pathLst>
              <a:path h="7022163" w="4573405">
                <a:moveTo>
                  <a:pt x="0" y="0"/>
                </a:moveTo>
                <a:lnTo>
                  <a:pt x="4573405" y="0"/>
                </a:lnTo>
                <a:lnTo>
                  <a:pt x="4573405" y="7022163"/>
                </a:lnTo>
                <a:lnTo>
                  <a:pt x="0" y="70221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49" t="0" r="-1149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734643"/>
            <a:ext cx="18287998" cy="754857"/>
            <a:chOff x="0" y="0"/>
            <a:chExt cx="24383998" cy="10064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4400" y="131062"/>
            <a:ext cx="16459200" cy="1714500"/>
            <a:chOff x="0" y="0"/>
            <a:chExt cx="21945600" cy="228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945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04775"/>
              <a:ext cx="21945600" cy="23907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480"/>
                </a:lnSpc>
              </a:pPr>
              <a:r>
                <a:rPr lang="en-US" sz="5400" b="true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RESEARCH  AND REFERENCES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122277" y="2548561"/>
            <a:ext cx="7620961" cy="745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41536" indent="-22076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2" tooltip="https://ieeexplore.ieee.org/stamp/stamp.jsp?arnumber=10965701"/>
              </a:rPr>
              <a:t>https://ieeexplore.ieee.org/stamp/stamp.jsp?arnumber=10965701</a:t>
            </a: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88"/>
              </a:lnSpc>
            </a:pPr>
          </a:p>
          <a:p>
            <a:pPr algn="just" marL="441536" indent="-22076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3" tooltip="https://www.sciencedirect.com/science/article/pii/S2405844024168673"/>
              </a:rPr>
              <a:t>https://www.sciencedirect.com/science/article/pii/S2405844024168673</a:t>
            </a:r>
          </a:p>
          <a:p>
            <a:pPr algn="just">
              <a:lnSpc>
                <a:spcPts val="2927"/>
              </a:lnSpc>
            </a:pPr>
          </a:p>
          <a:p>
            <a:pPr algn="just" marL="441536" indent="-22076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4" tooltip="https://www.data.gov.in/resource/crop-water-and-irrigation-water-requirement-under-surface-and-drip-irrigation-methods"/>
              </a:rPr>
              <a:t>https://www.data.gov.in/resource/crop-water-and-irrigation-water-requirement-under-surface-and-drip-irrigation-methods</a:t>
            </a:r>
          </a:p>
          <a:p>
            <a:pPr algn="just">
              <a:lnSpc>
                <a:spcPts val="2927"/>
              </a:lnSpc>
            </a:pPr>
          </a:p>
          <a:p>
            <a:pPr algn="just" marL="441536" indent="-22076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5" tooltip="https://ieeexplore.ieee.org/document/10689872"/>
              </a:rPr>
              <a:t>https://ieeexplore.ieee.org/document/10689872</a:t>
            </a:r>
          </a:p>
          <a:p>
            <a:pPr algn="just">
              <a:lnSpc>
                <a:spcPts val="2927"/>
              </a:lnSpc>
            </a:pPr>
          </a:p>
          <a:p>
            <a:pPr algn="just" marL="441536" indent="-22076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6" tooltip="https://www.ijfmr.com/papers/2024/6/29913.pdf"/>
              </a:rPr>
              <a:t>https://www.ijfmr.com/papers/2024/6/29913.pdf</a:t>
            </a: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13106400" y="9737030"/>
            <a:ext cx="4267200" cy="547688"/>
            <a:chOff x="0" y="0"/>
            <a:chExt cx="5689600" cy="7302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68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5689600">
                  <a:moveTo>
                    <a:pt x="0" y="0"/>
                  </a:moveTo>
                  <a:lnTo>
                    <a:pt x="5689600" y="0"/>
                  </a:lnTo>
                  <a:lnTo>
                    <a:pt x="568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5689600" cy="749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b="true" sz="1800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6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972300" y="9737030"/>
            <a:ext cx="4806000" cy="547688"/>
            <a:chOff x="0" y="0"/>
            <a:chExt cx="6408000" cy="7302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408000" cy="730250"/>
            </a:xfrm>
            <a:custGeom>
              <a:avLst/>
              <a:gdLst/>
              <a:ahLst/>
              <a:cxnLst/>
              <a:rect r="r" b="b" t="t" l="l"/>
              <a:pathLst>
                <a:path h="730250" w="6408000">
                  <a:moveTo>
                    <a:pt x="0" y="0"/>
                  </a:moveTo>
                  <a:lnTo>
                    <a:pt x="6408000" y="0"/>
                  </a:lnTo>
                  <a:lnTo>
                    <a:pt x="64080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6408000" cy="749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@SIH Idea submission- Template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4762049" y="288145"/>
            <a:ext cx="3313680" cy="1684302"/>
            <a:chOff x="0" y="0"/>
            <a:chExt cx="4418240" cy="2245736"/>
          </a:xfrm>
        </p:grpSpPr>
        <p:sp>
          <p:nvSpPr>
            <p:cNvPr name="Freeform 15" id="15" descr="https://www.sih.gov.in/img1/SIH-Logo.png"/>
            <p:cNvSpPr/>
            <p:nvPr/>
          </p:nvSpPr>
          <p:spPr>
            <a:xfrm flipH="false" flipV="false" rot="0">
              <a:off x="0" y="0"/>
              <a:ext cx="4418203" cy="2245741"/>
            </a:xfrm>
            <a:custGeom>
              <a:avLst/>
              <a:gdLst/>
              <a:ahLst/>
              <a:cxnLst/>
              <a:rect r="r" b="b" t="t" l="l"/>
              <a:pathLst>
                <a:path h="2245741" w="4418203">
                  <a:moveTo>
                    <a:pt x="0" y="0"/>
                  </a:moveTo>
                  <a:lnTo>
                    <a:pt x="4418203" y="0"/>
                  </a:lnTo>
                  <a:lnTo>
                    <a:pt x="4418203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475610" y="561819"/>
            <a:ext cx="2974758" cy="1249101"/>
            <a:chOff x="0" y="0"/>
            <a:chExt cx="3966344" cy="1665468"/>
          </a:xfrm>
        </p:grpSpPr>
        <p:sp>
          <p:nvSpPr>
            <p:cNvPr name="Freeform 17" id="17" descr="Your startup LOGO"/>
            <p:cNvSpPr/>
            <p:nvPr/>
          </p:nvSpPr>
          <p:spPr>
            <a:xfrm flipH="false" flipV="false" rot="0">
              <a:off x="39438" y="25400"/>
              <a:ext cx="3887412" cy="1614678"/>
            </a:xfrm>
            <a:custGeom>
              <a:avLst/>
              <a:gdLst/>
              <a:ahLst/>
              <a:cxnLst/>
              <a:rect r="r" b="b" t="t" l="l"/>
              <a:pathLst>
                <a:path h="1614678" w="3887412">
                  <a:moveTo>
                    <a:pt x="0" y="807339"/>
                  </a:moveTo>
                  <a:cubicBezTo>
                    <a:pt x="0" y="361442"/>
                    <a:pt x="870201" y="0"/>
                    <a:pt x="1943706" y="0"/>
                  </a:cubicBezTo>
                  <a:cubicBezTo>
                    <a:pt x="3017211" y="0"/>
                    <a:pt x="3887412" y="361442"/>
                    <a:pt x="3887412" y="807339"/>
                  </a:cubicBezTo>
                  <a:cubicBezTo>
                    <a:pt x="3887412" y="1253236"/>
                    <a:pt x="3017211" y="1614678"/>
                    <a:pt x="1943706" y="1614678"/>
                  </a:cubicBezTo>
                  <a:cubicBezTo>
                    <a:pt x="870201" y="1614678"/>
                    <a:pt x="0" y="1253236"/>
                    <a:pt x="0" y="80733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8" id="18" descr="Your startup LOGO"/>
            <p:cNvSpPr/>
            <p:nvPr/>
          </p:nvSpPr>
          <p:spPr>
            <a:xfrm flipH="false" flipV="false" rot="0">
              <a:off x="0" y="0"/>
              <a:ext cx="3966288" cy="1665478"/>
            </a:xfrm>
            <a:custGeom>
              <a:avLst/>
              <a:gdLst/>
              <a:ahLst/>
              <a:cxnLst/>
              <a:rect r="r" b="b" t="t" l="l"/>
              <a:pathLst>
                <a:path h="1665478" w="3966288">
                  <a:moveTo>
                    <a:pt x="0" y="832739"/>
                  </a:moveTo>
                  <a:cubicBezTo>
                    <a:pt x="0" y="363855"/>
                    <a:pt x="905301" y="0"/>
                    <a:pt x="1983144" y="0"/>
                  </a:cubicBezTo>
                  <a:cubicBezTo>
                    <a:pt x="3060987" y="0"/>
                    <a:pt x="3966288" y="363855"/>
                    <a:pt x="3966288" y="832739"/>
                  </a:cubicBezTo>
                  <a:lnTo>
                    <a:pt x="3926850" y="832739"/>
                  </a:lnTo>
                  <a:lnTo>
                    <a:pt x="3966288" y="832739"/>
                  </a:lnTo>
                  <a:cubicBezTo>
                    <a:pt x="3966288" y="1301623"/>
                    <a:pt x="3060987" y="1665478"/>
                    <a:pt x="1983144" y="1665478"/>
                  </a:cubicBezTo>
                  <a:lnTo>
                    <a:pt x="1983144" y="1640078"/>
                  </a:lnTo>
                  <a:lnTo>
                    <a:pt x="1983144" y="1665478"/>
                  </a:lnTo>
                  <a:cubicBezTo>
                    <a:pt x="905301" y="1665478"/>
                    <a:pt x="0" y="1301623"/>
                    <a:pt x="0" y="832739"/>
                  </a:cubicBezTo>
                  <a:lnTo>
                    <a:pt x="39438" y="832739"/>
                  </a:lnTo>
                  <a:lnTo>
                    <a:pt x="78876" y="832739"/>
                  </a:lnTo>
                  <a:lnTo>
                    <a:pt x="39438" y="832739"/>
                  </a:lnTo>
                  <a:lnTo>
                    <a:pt x="0" y="832739"/>
                  </a:lnTo>
                  <a:moveTo>
                    <a:pt x="78876" y="832739"/>
                  </a:moveTo>
                  <a:cubicBezTo>
                    <a:pt x="78876" y="846709"/>
                    <a:pt x="61129" y="858139"/>
                    <a:pt x="39438" y="858139"/>
                  </a:cubicBezTo>
                  <a:cubicBezTo>
                    <a:pt x="17747" y="858139"/>
                    <a:pt x="0" y="846709"/>
                    <a:pt x="0" y="832739"/>
                  </a:cubicBezTo>
                  <a:cubicBezTo>
                    <a:pt x="0" y="818769"/>
                    <a:pt x="17747" y="807339"/>
                    <a:pt x="39438" y="807339"/>
                  </a:cubicBezTo>
                  <a:cubicBezTo>
                    <a:pt x="61129" y="807339"/>
                    <a:pt x="78876" y="818769"/>
                    <a:pt x="78876" y="832739"/>
                  </a:cubicBezTo>
                  <a:cubicBezTo>
                    <a:pt x="78876" y="1255522"/>
                    <a:pt x="914175" y="1614678"/>
                    <a:pt x="1983144" y="1614678"/>
                  </a:cubicBezTo>
                  <a:cubicBezTo>
                    <a:pt x="3052114" y="1614678"/>
                    <a:pt x="3887412" y="1255522"/>
                    <a:pt x="3887412" y="832739"/>
                  </a:cubicBezTo>
                  <a:cubicBezTo>
                    <a:pt x="3887412" y="409956"/>
                    <a:pt x="3052311" y="50800"/>
                    <a:pt x="1983144" y="50800"/>
                  </a:cubicBezTo>
                  <a:lnTo>
                    <a:pt x="1983144" y="25400"/>
                  </a:lnTo>
                  <a:lnTo>
                    <a:pt x="1983144" y="50800"/>
                  </a:lnTo>
                  <a:cubicBezTo>
                    <a:pt x="914175" y="50800"/>
                    <a:pt x="78876" y="409956"/>
                    <a:pt x="78876" y="832739"/>
                  </a:cubicBezTo>
                  <a:close/>
                </a:path>
              </a:pathLst>
            </a:custGeom>
            <a:solidFill>
              <a:srgbClr val="8064A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3966344" cy="17226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TEAM_AGROSENSE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9875017" y="1915297"/>
            <a:ext cx="3424595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9"/>
              </a:lnSpc>
              <a:spcBef>
                <a:spcPct val="0"/>
              </a:spcBef>
            </a:pPr>
            <a:r>
              <a:rPr lang="en-US" b="true" sz="2999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RESEARCH LINKS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22639" y="1915297"/>
            <a:ext cx="3655457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9"/>
              </a:lnSpc>
              <a:spcBef>
                <a:spcPct val="0"/>
              </a:spcBef>
            </a:pPr>
            <a:r>
              <a:rPr lang="en-US" b="true" sz="2999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REFERENCE LINKS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966951" y="2548561"/>
            <a:ext cx="6202623" cy="966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6795" indent="-26339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8" tooltip="https://farmonaut.com"/>
              </a:rPr>
              <a:t> https://farmonaut.com</a:t>
            </a:r>
            <a:r>
              <a:rPr lang="en-US" sz="2439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, monetization</a:t>
            </a:r>
          </a:p>
          <a:p>
            <a:pPr algn="just">
              <a:lnSpc>
                <a:spcPts val="2927"/>
              </a:lnSpc>
            </a:pPr>
          </a:p>
          <a:p>
            <a:pPr algn="just" marL="526795" indent="-26339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9" tooltip="https://kisansuvidha.gov.in"/>
              </a:rPr>
              <a:t>https://kisansuvidha.gov.in</a:t>
            </a:r>
            <a:r>
              <a:rPr lang="en-US" sz="2439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-limited interface, no recommendation</a:t>
            </a:r>
          </a:p>
          <a:p>
            <a:pPr algn="just">
              <a:lnSpc>
                <a:spcPts val="2927"/>
              </a:lnSpc>
            </a:pPr>
          </a:p>
          <a:p>
            <a:pPr algn="just" marL="526795" indent="-26339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10" tooltip="https://www.jiokrishi.com"/>
              </a:rPr>
              <a:t>https://www.jiokrishi.com</a:t>
            </a:r>
            <a:r>
              <a:rPr lang="en-US" sz="2439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-with IOT</a:t>
            </a:r>
          </a:p>
          <a:p>
            <a:pPr algn="just">
              <a:lnSpc>
                <a:spcPts val="2927"/>
              </a:lnSpc>
            </a:pPr>
          </a:p>
          <a:p>
            <a:pPr algn="just" marL="526795" indent="-26339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11" tooltip="https://www.cropin.com"/>
              </a:rPr>
              <a:t>https://www.cropin.com</a:t>
            </a:r>
            <a:r>
              <a:rPr lang="en-US" sz="2439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-Complex interface</a:t>
            </a:r>
          </a:p>
          <a:p>
            <a:pPr algn="just">
              <a:lnSpc>
                <a:spcPts val="2927"/>
              </a:lnSpc>
            </a:pPr>
          </a:p>
          <a:p>
            <a:pPr algn="just" marL="526795" indent="-26339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12" tooltip="https://www.kaggle.com"/>
              </a:rPr>
              <a:t>https://www.kaggle.com</a:t>
            </a:r>
          </a:p>
          <a:p>
            <a:pPr algn="just">
              <a:lnSpc>
                <a:spcPts val="2927"/>
              </a:lnSpc>
            </a:pPr>
          </a:p>
          <a:p>
            <a:pPr algn="just" marL="526795" indent="-26339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13" tooltip="https://huggingface.co"/>
              </a:rPr>
              <a:t>https://huggingface.co</a:t>
            </a:r>
          </a:p>
          <a:p>
            <a:pPr algn="just">
              <a:lnSpc>
                <a:spcPts val="2927"/>
              </a:lnSpc>
            </a:pPr>
          </a:p>
          <a:p>
            <a:pPr algn="just" marL="526795" indent="-26339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14" tooltip="https://supabase.com"/>
              </a:rPr>
              <a:t>https://supabase.com</a:t>
            </a:r>
          </a:p>
          <a:p>
            <a:pPr algn="just">
              <a:lnSpc>
                <a:spcPts val="2927"/>
              </a:lnSpc>
            </a:pPr>
          </a:p>
          <a:p>
            <a:pPr algn="just" marL="526795" indent="-263398" lvl="1">
              <a:lnSpc>
                <a:spcPts val="2927"/>
              </a:lnSpc>
              <a:buFont typeface="Arial"/>
              <a:buChar char="•"/>
            </a:pPr>
            <a:r>
              <a:rPr lang="en-US" sz="2439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15" tooltip="https://claude.ai/new"/>
              </a:rPr>
              <a:t>https://claude.ai/new</a:t>
            </a: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  <a:p>
            <a:pPr algn="just">
              <a:lnSpc>
                <a:spcPts val="2927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DAGtugiZ6fw</dc:identifier>
  <dcterms:modified xsi:type="dcterms:W3CDTF">2011-08-01T06:04:30Z</dcterms:modified>
  <cp:revision>1</cp:revision>
  <dc:title>SUBODH KAMBLE</dc:title>
</cp:coreProperties>
</file>

<file path=docProps/thumbnail.jpeg>
</file>